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60" r:id="rId5"/>
    <p:sldId id="271" r:id="rId6"/>
    <p:sldId id="279" r:id="rId7"/>
    <p:sldId id="284" r:id="rId8"/>
    <p:sldId id="286" r:id="rId9"/>
    <p:sldId id="287" r:id="rId10"/>
    <p:sldId id="281" r:id="rId11"/>
    <p:sldId id="285" r:id="rId12"/>
    <p:sldId id="288" r:id="rId13"/>
    <p:sldId id="290" r:id="rId14"/>
    <p:sldId id="280" r:id="rId15"/>
    <p:sldId id="293" r:id="rId16"/>
    <p:sldId id="289" r:id="rId17"/>
    <p:sldId id="292" r:id="rId18"/>
    <p:sldId id="298" r:id="rId19"/>
    <p:sldId id="299" r:id="rId20"/>
    <p:sldId id="300" r:id="rId21"/>
    <p:sldId id="282" r:id="rId22"/>
    <p:sldId id="294" r:id="rId23"/>
    <p:sldId id="296" r:id="rId24"/>
    <p:sldId id="295" r:id="rId25"/>
    <p:sldId id="291" r:id="rId26"/>
    <p:sldId id="297" r:id="rId27"/>
    <p:sldId id="278" r:id="rId28"/>
    <p:sldId id="277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647"/>
    <a:srgbClr val="D3335F"/>
    <a:srgbClr val="333587"/>
    <a:srgbClr val="FFEE3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234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918886" y="4360761"/>
            <a:ext cx="3153862" cy="945574"/>
          </a:xfrm>
        </p:spPr>
        <p:txBody>
          <a:bodyPr anchor="ctr">
            <a:noAutofit/>
          </a:bodyPr>
          <a:lstStyle>
            <a:lvl1pPr algn="l">
              <a:defRPr sz="20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Date et lieu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0471" y="457200"/>
            <a:ext cx="4908070" cy="1600200"/>
          </a:xfrm>
        </p:spPr>
        <p:txBody>
          <a:bodyPr anchor="b"/>
          <a:lstStyle>
            <a:lvl1pPr>
              <a:defRPr sz="3200" b="1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958692" y="2067762"/>
            <a:ext cx="5484583" cy="462521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70471" y="2057400"/>
            <a:ext cx="4908070" cy="3555237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650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0471" y="457200"/>
            <a:ext cx="4908070" cy="1600200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942066" y="2067762"/>
            <a:ext cx="5484583" cy="462521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4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2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2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70471" y="2057400"/>
            <a:ext cx="4908070" cy="3555237"/>
          </a:xfrm>
        </p:spPr>
        <p:txBody>
          <a:bodyPr/>
          <a:lstStyle>
            <a:lvl1pPr marL="0" indent="0">
              <a:buNone/>
              <a:defRPr sz="16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86135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0471" y="457200"/>
            <a:ext cx="4968854" cy="1600200"/>
          </a:xfrm>
        </p:spPr>
        <p:txBody>
          <a:bodyPr anchor="b"/>
          <a:lstStyle>
            <a:lvl1pPr>
              <a:defRPr sz="3200" b="1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99746" y="987426"/>
            <a:ext cx="5500625" cy="4625211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70471" y="2057400"/>
            <a:ext cx="4968854" cy="3555237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66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0471" y="457200"/>
            <a:ext cx="4968854" cy="1600200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99746" y="987426"/>
            <a:ext cx="5500625" cy="4625211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70471" y="2057400"/>
            <a:ext cx="4968854" cy="3555237"/>
          </a:xfrm>
        </p:spPr>
        <p:txBody>
          <a:bodyPr/>
          <a:lstStyle>
            <a:lvl1pPr marL="0" indent="0">
              <a:buNone/>
              <a:defRPr sz="16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914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8753" y="-66451"/>
            <a:ext cx="12310753" cy="69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838641" y="3122930"/>
            <a:ext cx="6405517" cy="612141"/>
          </a:xfrm>
        </p:spPr>
        <p:txBody>
          <a:bodyPr anchor="ctr">
            <a:noAutofit/>
          </a:bodyPr>
          <a:lstStyle>
            <a:lvl1pPr algn="l">
              <a:defRPr sz="44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séance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2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31883" y="603755"/>
            <a:ext cx="10073323" cy="2387600"/>
          </a:xfrm>
        </p:spPr>
        <p:txBody>
          <a:bodyPr anchor="ctr">
            <a:normAutofit/>
          </a:bodyPr>
          <a:lstStyle>
            <a:lvl1pPr algn="l">
              <a:defRPr sz="54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Prénom NOM de l’intervenant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83" y="3008306"/>
            <a:ext cx="9182138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de la présentation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1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53238" y="365126"/>
            <a:ext cx="10745203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53239" y="1825625"/>
            <a:ext cx="10745202" cy="3787012"/>
          </a:xfrm>
        </p:spPr>
        <p:txBody>
          <a:bodyPr/>
          <a:lstStyle>
            <a:lvl1pPr>
              <a:defRPr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7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53238" y="365126"/>
            <a:ext cx="10745203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53239" y="1825625"/>
            <a:ext cx="10745202" cy="3787012"/>
          </a:xfrm>
        </p:spPr>
        <p:txBody>
          <a:bodyPr/>
          <a:lstStyle>
            <a:lvl1pPr>
              <a:defRPr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9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9279" y="365126"/>
            <a:ext cx="10873539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69280" y="1825625"/>
            <a:ext cx="5365082" cy="378701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8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36630" y="1825625"/>
            <a:ext cx="5365082" cy="378701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8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5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9279" y="365126"/>
            <a:ext cx="10873539" cy="1325563"/>
          </a:xfrm>
        </p:spPr>
        <p:txBody>
          <a:bodyPr/>
          <a:lstStyle>
            <a:lvl1pPr>
              <a:defRPr b="1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69280" y="1825625"/>
            <a:ext cx="5365082" cy="37870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36630" y="1825625"/>
            <a:ext cx="5365082" cy="37870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8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70470" y="365126"/>
            <a:ext cx="10920475" cy="1325563"/>
          </a:xfrm>
        </p:spPr>
        <p:txBody>
          <a:bodyPr/>
          <a:lstStyle>
            <a:lvl1pPr>
              <a:defRPr b="1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870471" y="1681163"/>
            <a:ext cx="529089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870471" y="2505075"/>
            <a:ext cx="5290899" cy="310756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8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6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4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198" y="1690689"/>
            <a:ext cx="531695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482155" y="2509838"/>
            <a:ext cx="5316956" cy="3102854"/>
          </a:xfrm>
        </p:spPr>
        <p:txBody>
          <a:bodyPr>
            <a:normAutofit/>
          </a:bodyPr>
          <a:lstStyle>
            <a:lvl1pPr>
              <a:defRPr sz="20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8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6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400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9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86512" y="365126"/>
            <a:ext cx="10920475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886513" y="1681163"/>
            <a:ext cx="529089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886513" y="2505075"/>
            <a:ext cx="5290899" cy="31075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4240" y="1690689"/>
            <a:ext cx="531695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83647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498197" y="2509838"/>
            <a:ext cx="5316956" cy="310285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9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F2A1-7FB8-4634-97A6-253C7660CAEE}" type="datetimeFigureOut">
              <a:rPr lang="fr-FR" smtClean="0"/>
              <a:pPr/>
              <a:t>20/03/2019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786CF-E372-453B-A7B5-7CFCBD3E5CB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61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0" r:id="rId4"/>
    <p:sldLayoutId id="2147483667" r:id="rId5"/>
    <p:sldLayoutId id="2147483652" r:id="rId6"/>
    <p:sldLayoutId id="2147483670" r:id="rId7"/>
    <p:sldLayoutId id="2147483653" r:id="rId8"/>
    <p:sldLayoutId id="2147483675" r:id="rId9"/>
    <p:sldLayoutId id="2147483656" r:id="rId10"/>
    <p:sldLayoutId id="2147483682" r:id="rId11"/>
    <p:sldLayoutId id="2147483657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18885" y="4360761"/>
            <a:ext cx="5873312" cy="945574"/>
          </a:xfrm>
        </p:spPr>
        <p:txBody>
          <a:bodyPr/>
          <a:lstStyle/>
          <a:p>
            <a:r>
              <a:rPr lang="fr-FR" sz="3600" dirty="0">
                <a:solidFill>
                  <a:schemeClr val="tx1"/>
                </a:solidFill>
                <a:latin typeface="+mn-lt"/>
              </a:rPr>
              <a:t>Cayenne, 1</a:t>
            </a:r>
            <a:r>
              <a:rPr lang="fr-FR" sz="3600" baseline="30000" dirty="0">
                <a:solidFill>
                  <a:schemeClr val="tx1"/>
                </a:solidFill>
                <a:latin typeface="+mn-lt"/>
              </a:rPr>
              <a:t>er</a:t>
            </a:r>
            <a:r>
              <a:rPr lang="fr-FR" sz="3600" dirty="0">
                <a:solidFill>
                  <a:schemeClr val="tx1"/>
                </a:solidFill>
                <a:latin typeface="+mn-lt"/>
              </a:rPr>
              <a:t> mars 2019</a:t>
            </a:r>
          </a:p>
        </p:txBody>
      </p:sp>
    </p:spTree>
    <p:extLst>
      <p:ext uri="{BB962C8B-B14F-4D97-AF65-F5344CB8AC3E}">
        <p14:creationId xmlns:p14="http://schemas.microsoft.com/office/powerpoint/2010/main" val="805424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+mn-lt"/>
              </a:rPr>
              <a:t>ATELIER </a:t>
            </a:r>
            <a:r>
              <a:rPr lang="fr-FR" dirty="0"/>
              <a:t>PROTECTION DE L’ENFANCE</a:t>
            </a:r>
            <a:br>
              <a:rPr lang="fr-FR" dirty="0">
                <a:solidFill>
                  <a:schemeClr val="tx1"/>
                </a:solidFill>
                <a:latin typeface="+mn-lt"/>
              </a:rPr>
            </a:br>
            <a:endParaRPr lang="fr-F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90158" y="3800099"/>
            <a:ext cx="4808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E83647"/>
                </a:solidFill>
              </a:rPr>
              <a:t>Animateurs :</a:t>
            </a:r>
          </a:p>
          <a:p>
            <a:r>
              <a:rPr lang="fr-FR" sz="2400" b="1" dirty="0"/>
              <a:t>V. ZULEMARO (CTG)</a:t>
            </a:r>
          </a:p>
          <a:p>
            <a:r>
              <a:rPr lang="fr-FR" sz="2400" b="1" dirty="0"/>
              <a:t>P. VIATOR (PJJ)</a:t>
            </a:r>
          </a:p>
          <a:p>
            <a:endParaRPr lang="fr-FR" sz="2400" b="1" dirty="0">
              <a:solidFill>
                <a:srgbClr val="E83647"/>
              </a:solidFill>
            </a:endParaRPr>
          </a:p>
          <a:p>
            <a:r>
              <a:rPr lang="fr-FR" sz="2400" b="1" dirty="0">
                <a:solidFill>
                  <a:srgbClr val="E83647"/>
                </a:solidFill>
              </a:rPr>
              <a:t>Rapporteur : </a:t>
            </a:r>
          </a:p>
          <a:p>
            <a:r>
              <a:rPr lang="fr-FR" sz="2400" b="1" dirty="0"/>
              <a:t>C. BIFFOT (TGI)</a:t>
            </a:r>
          </a:p>
        </p:txBody>
      </p:sp>
    </p:spTree>
    <p:extLst>
      <p:ext uri="{BB962C8B-B14F-4D97-AF65-F5344CB8AC3E}">
        <p14:creationId xmlns:p14="http://schemas.microsoft.com/office/powerpoint/2010/main" val="26638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83" y="603756"/>
            <a:ext cx="10490299" cy="127254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E83647"/>
                </a:solidFill>
              </a:rPr>
              <a:t>Diagnostic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85216" y="2529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90213" y="3051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660071" y="2244435"/>
            <a:ext cx="8944495" cy="3217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3200" b="1" kern="1200">
                <a:solidFill>
                  <a:srgbClr val="E8364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fontAlgn="base">
              <a:spcAft>
                <a:spcPts val="600"/>
              </a:spcAft>
            </a:pPr>
            <a:endParaRPr lang="fr-BE" sz="2400" b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6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83" y="603756"/>
            <a:ext cx="10490299" cy="127254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E83647"/>
                </a:solidFill>
              </a:rPr>
              <a:t>Priorités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85216" y="2529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90213" y="3051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660071" y="1671145"/>
            <a:ext cx="8848757" cy="47927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3200" b="1" kern="1200">
                <a:solidFill>
                  <a:srgbClr val="E8364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Rattrapage du retard de la Guyane concernant dispositifs de droit commun d </a:t>
            </a:r>
            <a:r>
              <a:rPr lang="fr-BE" sz="2400" b="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eprise</a:t>
            </a: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charge de mineurs que ce soit – de 18 ans ou + de 18 ans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Création d’un guichet unique qui réponde aux demandes et besoins des mineurs sur l’ensemble de leurs droits</a:t>
            </a:r>
          </a:p>
          <a:p>
            <a:pPr marL="342900" lvl="0" indent="-342900" algn="just" fontAlgn="base">
              <a:spcAft>
                <a:spcPts val="600"/>
              </a:spcAft>
              <a:buFontTx/>
              <a:buChar char="-"/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Lieu d’information</a:t>
            </a:r>
          </a:p>
          <a:p>
            <a:pPr marL="342900" lvl="0" indent="-342900" algn="just" fontAlgn="base">
              <a:spcAft>
                <a:spcPts val="600"/>
              </a:spcAft>
              <a:buFontTx/>
              <a:buChar char="-"/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Lieu d’orientation</a:t>
            </a:r>
          </a:p>
          <a:p>
            <a:pPr marL="342900" lvl="0" indent="-342900" algn="just" fontAlgn="base">
              <a:spcAft>
                <a:spcPts val="600"/>
              </a:spcAft>
              <a:buFontTx/>
              <a:buChar char="-"/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Lieu d’accompagnement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Développer les actions de prévention collectives sur des thématiques récurrentes qui mettent en difficulté les jeunes: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Usage de stupéfiants et trafic de stupéfiants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familial et notamment grossesse précoce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Actions de sensibilisation à la communication non violente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Prévention spécialisée accompagnement par des éducateurs de rue</a:t>
            </a:r>
          </a:p>
        </p:txBody>
      </p:sp>
    </p:spTree>
    <p:extLst>
      <p:ext uri="{BB962C8B-B14F-4D97-AF65-F5344CB8AC3E}">
        <p14:creationId xmlns:p14="http://schemas.microsoft.com/office/powerpoint/2010/main" val="3797667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83" y="603756"/>
            <a:ext cx="10490299" cy="127254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E83647"/>
                </a:solidFill>
              </a:rPr>
              <a:t>Pistes d’action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85216" y="2529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90213" y="3051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660071" y="2244435"/>
            <a:ext cx="8944495" cy="3217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3200" b="1" kern="1200">
                <a:solidFill>
                  <a:srgbClr val="E8364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Eléments</a:t>
            </a:r>
          </a:p>
        </p:txBody>
      </p:sp>
    </p:spTree>
    <p:extLst>
      <p:ext uri="{BB962C8B-B14F-4D97-AF65-F5344CB8AC3E}">
        <p14:creationId xmlns:p14="http://schemas.microsoft.com/office/powerpoint/2010/main" val="379766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+mn-lt"/>
              </a:rPr>
              <a:t>ATELIER GRANDE PRECARITE</a:t>
            </a:r>
            <a:br>
              <a:rPr lang="fr-FR" dirty="0">
                <a:solidFill>
                  <a:schemeClr val="tx1"/>
                </a:solidFill>
                <a:latin typeface="+mn-lt"/>
              </a:rPr>
            </a:br>
            <a:endParaRPr lang="fr-F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90158" y="3823849"/>
            <a:ext cx="4808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E83647"/>
                </a:solidFill>
              </a:rPr>
              <a:t>Animateurs :</a:t>
            </a:r>
          </a:p>
          <a:p>
            <a:r>
              <a:rPr lang="fr-FR" sz="2400" b="1" dirty="0"/>
              <a:t>M-M. GALOT (DJSCS)</a:t>
            </a:r>
          </a:p>
          <a:p>
            <a:r>
              <a:rPr lang="fr-FR" sz="2400" b="1" dirty="0"/>
              <a:t>R. GRACE-ETIENNE (CCAS CAYENNE)</a:t>
            </a:r>
          </a:p>
          <a:p>
            <a:endParaRPr lang="fr-FR" sz="2400" b="1" dirty="0"/>
          </a:p>
          <a:p>
            <a:r>
              <a:rPr lang="fr-FR" sz="2400" b="1" dirty="0">
                <a:solidFill>
                  <a:srgbClr val="E83647"/>
                </a:solidFill>
              </a:rPr>
              <a:t>Rapporteur : </a:t>
            </a:r>
          </a:p>
          <a:p>
            <a:r>
              <a:rPr lang="fr-FR" sz="2400" b="1" dirty="0"/>
              <a:t>B. RENOLLET (CROIX ROUGE)</a:t>
            </a:r>
          </a:p>
        </p:txBody>
      </p:sp>
    </p:spTree>
    <p:extLst>
      <p:ext uri="{BB962C8B-B14F-4D97-AF65-F5344CB8AC3E}">
        <p14:creationId xmlns:p14="http://schemas.microsoft.com/office/powerpoint/2010/main" val="26638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83" y="603756"/>
            <a:ext cx="10490299" cy="127254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E83647"/>
                </a:solidFill>
              </a:rPr>
              <a:t>Diagnostic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85216" y="2529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90213" y="3051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660071" y="2244435"/>
            <a:ext cx="8944495" cy="3217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3200" b="1" kern="1200">
                <a:solidFill>
                  <a:srgbClr val="E8364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fontAlgn="base">
              <a:spcAft>
                <a:spcPts val="600"/>
              </a:spcAft>
            </a:pPr>
            <a:endParaRPr lang="fr-BE" sz="2400" b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67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83" y="603756"/>
            <a:ext cx="10490299" cy="127254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E83647"/>
                </a:solidFill>
              </a:rPr>
              <a:t>Priorités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85216" y="2529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90213" y="3051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660071" y="2244435"/>
            <a:ext cx="8944495" cy="32170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3200" b="1" kern="1200">
                <a:solidFill>
                  <a:srgbClr val="E8364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0" dirty="0">
                <a:solidFill>
                  <a:schemeClr val="tx1"/>
                </a:solidFill>
              </a:rPr>
              <a:t>Accès Alimentation en quantité et qualité, eau </a:t>
            </a:r>
          </a:p>
          <a:p>
            <a:r>
              <a:rPr lang="fr-FR" sz="2400" b="0" dirty="0">
                <a:solidFill>
                  <a:schemeClr val="tx1"/>
                </a:solidFill>
              </a:rPr>
              <a:t> </a:t>
            </a:r>
          </a:p>
          <a:p>
            <a:r>
              <a:rPr lang="fr-FR" sz="2400" b="0" dirty="0">
                <a:solidFill>
                  <a:schemeClr val="tx1"/>
                </a:solidFill>
              </a:rPr>
              <a:t>Accès Logement </a:t>
            </a:r>
          </a:p>
          <a:p>
            <a:r>
              <a:rPr lang="fr-FR" sz="2400" b="0" dirty="0">
                <a:solidFill>
                  <a:schemeClr val="tx1"/>
                </a:solidFill>
              </a:rPr>
              <a:t> </a:t>
            </a:r>
          </a:p>
          <a:p>
            <a:r>
              <a:rPr lang="fr-FR" sz="2400" b="0" dirty="0">
                <a:solidFill>
                  <a:schemeClr val="tx1"/>
                </a:solidFill>
              </a:rPr>
              <a:t>Accès aux droits sociaux : Energie, soins, éducation de base, numérique, </a:t>
            </a:r>
          </a:p>
          <a:p>
            <a:r>
              <a:rPr lang="fr-FR" sz="2400" b="0" dirty="0">
                <a:solidFill>
                  <a:schemeClr val="tx1"/>
                </a:solidFill>
              </a:rPr>
              <a:t> </a:t>
            </a:r>
          </a:p>
          <a:p>
            <a:r>
              <a:rPr lang="fr-FR" sz="2400" b="0" dirty="0">
                <a:solidFill>
                  <a:schemeClr val="tx1"/>
                </a:solidFill>
              </a:rPr>
              <a:t>Accès mobilité : emploi, santé, droits.</a:t>
            </a:r>
          </a:p>
        </p:txBody>
      </p:sp>
    </p:spTree>
    <p:extLst>
      <p:ext uri="{BB962C8B-B14F-4D97-AF65-F5344CB8AC3E}">
        <p14:creationId xmlns:p14="http://schemas.microsoft.com/office/powerpoint/2010/main" val="3797667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83" y="603756"/>
            <a:ext cx="10490299" cy="127254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E83647"/>
                </a:solidFill>
              </a:rPr>
              <a:t>Pistes d’action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85216" y="2529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90213" y="3051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660071" y="2244435"/>
            <a:ext cx="8944495" cy="32170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3200" b="1" kern="1200">
                <a:solidFill>
                  <a:srgbClr val="E8364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0" dirty="0">
                <a:solidFill>
                  <a:schemeClr val="tx1"/>
                </a:solidFill>
              </a:rPr>
              <a:t>Accès Alimentation : en quantité et qualité, eau </a:t>
            </a:r>
          </a:p>
          <a:p>
            <a:r>
              <a:rPr lang="fr-FR" sz="2400" b="0" dirty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fr-FR" sz="2400" b="0" dirty="0">
                <a:solidFill>
                  <a:schemeClr val="tx1"/>
                </a:solidFill>
              </a:rPr>
              <a:t>Pérenniser le dispositif d’aide alimentaire en Guyane</a:t>
            </a:r>
          </a:p>
          <a:p>
            <a:pPr lvl="0"/>
            <a:endParaRPr lang="fr-FR" sz="2400" b="0" dirty="0">
              <a:solidFill>
                <a:schemeClr val="tx1"/>
              </a:solidFill>
            </a:endParaRPr>
          </a:p>
          <a:p>
            <a:pPr lvl="0"/>
            <a:r>
              <a:rPr lang="fr-FR" sz="2400" b="0" dirty="0">
                <a:solidFill>
                  <a:schemeClr val="tx1"/>
                </a:solidFill>
              </a:rPr>
              <a:t>Mettre en place le comité de pilotage : synergie entre les acteurs et innovations (Diversifier les approvisionnement Circuit court, accès à des produits frais, mettre en synergie les acteurs, Chantier d’insertion agricole, repas collectifs « restau du cœur »</a:t>
            </a:r>
          </a:p>
          <a:p>
            <a:pPr lvl="0"/>
            <a:endParaRPr lang="fr-FR" sz="2400" b="0" dirty="0">
              <a:solidFill>
                <a:schemeClr val="tx1"/>
              </a:solidFill>
            </a:endParaRPr>
          </a:p>
          <a:p>
            <a:pPr lvl="0"/>
            <a:r>
              <a:rPr lang="fr-FR" sz="2400" b="0" dirty="0">
                <a:solidFill>
                  <a:schemeClr val="tx1"/>
                </a:solidFill>
              </a:rPr>
              <a:t>En milieu scolaire : Avoir des lieux de restauration ou espaces et mettre en place une sensibilisation bonne alimentation </a:t>
            </a:r>
          </a:p>
        </p:txBody>
      </p:sp>
    </p:spTree>
    <p:extLst>
      <p:ext uri="{BB962C8B-B14F-4D97-AF65-F5344CB8AC3E}">
        <p14:creationId xmlns:p14="http://schemas.microsoft.com/office/powerpoint/2010/main" val="3797667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83" y="603756"/>
            <a:ext cx="10490299" cy="127254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E83647"/>
                </a:solidFill>
              </a:rPr>
              <a:t>Pistes d’action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85216" y="2529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90213" y="3051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660071" y="1591733"/>
            <a:ext cx="8944495" cy="5046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3200" b="1" kern="1200">
                <a:solidFill>
                  <a:srgbClr val="E8364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olidFill>
                  <a:prstClr val="black"/>
                </a:solidFill>
                <a:cs typeface="+mn-cs"/>
              </a:rPr>
              <a:t>Accès Logement :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1800" b="0" dirty="0">
              <a:solidFill>
                <a:prstClr val="black"/>
              </a:solidFill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800" b="0" dirty="0">
                <a:solidFill>
                  <a:prstClr val="black"/>
                </a:solidFill>
                <a:cs typeface="+mn-cs"/>
              </a:rPr>
              <a:t>Mise en place accompagnement social pour l’accès au logement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1800" b="0" dirty="0">
              <a:solidFill>
                <a:prstClr val="black"/>
              </a:solidFill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800" b="0" dirty="0">
                <a:solidFill>
                  <a:prstClr val="black"/>
                </a:solidFill>
                <a:cs typeface="+mn-cs"/>
              </a:rPr>
              <a:t>Avoir un dispositif d’accueil pour les personnes hospitalisé et autres.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1800" b="0" dirty="0">
              <a:solidFill>
                <a:prstClr val="black"/>
              </a:solidFill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800" b="0" dirty="0">
                <a:solidFill>
                  <a:prstClr val="black"/>
                </a:solidFill>
                <a:cs typeface="+mn-cs"/>
              </a:rPr>
              <a:t>Augmenter le nombre de places d’hébergement urgence sociales.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1800" b="0" dirty="0">
              <a:solidFill>
                <a:prstClr val="black"/>
              </a:solidFill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800" b="0" dirty="0">
                <a:solidFill>
                  <a:prstClr val="black"/>
                </a:solidFill>
                <a:cs typeface="+mn-cs"/>
              </a:rPr>
              <a:t>Hébergement transitoire et temporaires.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1800" b="0" dirty="0">
              <a:solidFill>
                <a:prstClr val="black"/>
              </a:solidFill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800" b="0" dirty="0">
                <a:solidFill>
                  <a:prstClr val="black"/>
                </a:solidFill>
                <a:cs typeface="+mn-cs"/>
              </a:rPr>
              <a:t>Développer l’auto construction, auto-réhabilitation, chantier insertion.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1800" b="0" dirty="0">
              <a:solidFill>
                <a:prstClr val="black"/>
              </a:solidFill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800" b="0" dirty="0">
                <a:solidFill>
                  <a:prstClr val="black"/>
                </a:solidFill>
                <a:cs typeface="+mn-cs"/>
              </a:rPr>
              <a:t>Dispositif de mise à l’abri pour les femmes victimes de violences et jeunes majeure enceinte (foyer maternelle) qui doivent être humanisé.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1800" b="0" dirty="0">
              <a:solidFill>
                <a:prstClr val="black"/>
              </a:solidFill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800" b="0" dirty="0">
                <a:solidFill>
                  <a:prstClr val="black"/>
                </a:solidFill>
                <a:cs typeface="+mn-cs"/>
              </a:rPr>
              <a:t>Solutions transitoire pour le public spécifique éloigné de l’insertion</a:t>
            </a:r>
          </a:p>
        </p:txBody>
      </p:sp>
    </p:spTree>
    <p:extLst>
      <p:ext uri="{BB962C8B-B14F-4D97-AF65-F5344CB8AC3E}">
        <p14:creationId xmlns:p14="http://schemas.microsoft.com/office/powerpoint/2010/main" val="704286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83" y="603756"/>
            <a:ext cx="10490299" cy="127254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E83647"/>
                </a:solidFill>
              </a:rPr>
              <a:t>Pistes d’action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85216" y="2529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90213" y="3051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660071" y="1673107"/>
            <a:ext cx="8944495" cy="4377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3200" b="1" kern="1200">
                <a:solidFill>
                  <a:srgbClr val="E8364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olidFill>
                  <a:prstClr val="black"/>
                </a:solidFill>
                <a:cs typeface="+mn-cs"/>
              </a:rPr>
              <a:t>Accès aux droits sociaux : </a:t>
            </a:r>
            <a:r>
              <a:rPr lang="fr-FR" sz="1800" b="0" dirty="0">
                <a:solidFill>
                  <a:prstClr val="black"/>
                </a:solidFill>
                <a:cs typeface="+mn-cs"/>
              </a:rPr>
              <a:t>Energie, soins, éducation de base, numérique,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1800" b="0" u="sng" dirty="0">
              <a:solidFill>
                <a:prstClr val="black"/>
              </a:solidFill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800" b="0" u="sng" dirty="0">
                <a:solidFill>
                  <a:prstClr val="black"/>
                </a:solidFill>
                <a:cs typeface="+mn-cs"/>
              </a:rPr>
              <a:t>Santé</a:t>
            </a:r>
            <a:r>
              <a:rPr lang="fr-FR" sz="1800" b="0" dirty="0">
                <a:solidFill>
                  <a:prstClr val="black"/>
                </a:solidFill>
                <a:cs typeface="+mn-cs"/>
              </a:rPr>
              <a:t> :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800" b="0" dirty="0">
                <a:solidFill>
                  <a:prstClr val="black"/>
                </a:solidFill>
                <a:cs typeface="+mn-cs"/>
              </a:rPr>
              <a:t>Mise en place effective du PRS2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1800" b="0" dirty="0">
              <a:solidFill>
                <a:prstClr val="black"/>
              </a:solidFill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800" b="0" dirty="0">
                <a:solidFill>
                  <a:prstClr val="black"/>
                </a:solidFill>
                <a:cs typeface="+mn-cs"/>
              </a:rPr>
              <a:t>Considérer équitablement l’ensemble du territoire notamment l’EST et communes isolées.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1800" b="0" dirty="0">
              <a:solidFill>
                <a:prstClr val="black"/>
              </a:solidFill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800" b="0" dirty="0">
                <a:solidFill>
                  <a:prstClr val="black"/>
                </a:solidFill>
                <a:cs typeface="+mn-cs"/>
              </a:rPr>
              <a:t> « PASS mobile » entre les médecins de ville, hôpitaux et travailleurs sociaux.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1800" b="0" dirty="0">
              <a:solidFill>
                <a:prstClr val="black"/>
              </a:solidFill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800" b="0" dirty="0">
                <a:solidFill>
                  <a:prstClr val="black"/>
                </a:solidFill>
                <a:cs typeface="+mn-cs"/>
              </a:rPr>
              <a:t>Développer les dispositifs existants adaptés aux publics et les soins primaires : médecine générale LHSS, ACT, LAM,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1800" b="0" dirty="0">
              <a:solidFill>
                <a:prstClr val="black"/>
              </a:solidFill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800" b="0" dirty="0">
                <a:solidFill>
                  <a:prstClr val="black"/>
                </a:solidFill>
                <a:cs typeface="+mn-cs"/>
              </a:rPr>
              <a:t>Augmenter le soutien psychiatrique notamment sur le travail d’équipes mobiles.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1800" b="0" dirty="0">
              <a:solidFill>
                <a:prstClr val="black"/>
              </a:solidFill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800" b="0" dirty="0">
                <a:solidFill>
                  <a:prstClr val="black"/>
                </a:solidFill>
                <a:cs typeface="+mn-cs"/>
              </a:rPr>
              <a:t>Améliorer la communication aux personnes sur les communes </a:t>
            </a:r>
          </a:p>
        </p:txBody>
      </p:sp>
    </p:spTree>
    <p:extLst>
      <p:ext uri="{BB962C8B-B14F-4D97-AF65-F5344CB8AC3E}">
        <p14:creationId xmlns:p14="http://schemas.microsoft.com/office/powerpoint/2010/main" val="194263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86483" y="3122930"/>
            <a:ext cx="6405517" cy="612141"/>
          </a:xfrm>
        </p:spPr>
        <p:txBody>
          <a:bodyPr/>
          <a:lstStyle/>
          <a:p>
            <a:r>
              <a:rPr lang="fr-FR" dirty="0"/>
              <a:t>OUVERTURE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 DE LA CONFERENCE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808258" y="4215734"/>
            <a:ext cx="6405517" cy="2078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M. Stanislas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 ALFONSI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aseline="0" dirty="0">
                <a:ea typeface="+mj-ea"/>
                <a:cs typeface="Arial" panose="020B0604020202020204" pitchFamily="34" charset="0"/>
              </a:rPr>
              <a:t>Secrétaire général adjoint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Préfecture de la Guyane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1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83" y="603756"/>
            <a:ext cx="10490299" cy="127254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E83647"/>
                </a:solidFill>
              </a:rPr>
              <a:t>Pistes d’action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85216" y="2529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90213" y="3051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660071" y="2244435"/>
            <a:ext cx="8944495" cy="4009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3200" b="1" kern="1200">
                <a:solidFill>
                  <a:srgbClr val="E8364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800" u="sng" dirty="0">
                <a:solidFill>
                  <a:prstClr val="black"/>
                </a:solidFill>
                <a:cs typeface="+mn-cs"/>
              </a:rPr>
              <a:t>Energie</a:t>
            </a:r>
            <a:r>
              <a:rPr lang="fr-FR" sz="1800" dirty="0">
                <a:solidFill>
                  <a:prstClr val="black"/>
                </a:solidFill>
                <a:cs typeface="+mn-cs"/>
              </a:rPr>
              <a:t> 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800" b="0" dirty="0">
                <a:solidFill>
                  <a:prstClr val="black"/>
                </a:solidFill>
                <a:cs typeface="+mn-cs"/>
              </a:rPr>
              <a:t>Permettre l’accès à l’électricité pour tous les foyers comme base d’un accès numérique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800" b="0" dirty="0">
                <a:solidFill>
                  <a:prstClr val="black"/>
                </a:solidFill>
                <a:cs typeface="+mn-cs"/>
              </a:rPr>
              <a:t> 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800" u="sng" dirty="0">
                <a:solidFill>
                  <a:prstClr val="black"/>
                </a:solidFill>
                <a:cs typeface="+mn-cs"/>
              </a:rPr>
              <a:t>Numérique</a:t>
            </a:r>
            <a:r>
              <a:rPr lang="fr-FR" sz="1800" dirty="0">
                <a:solidFill>
                  <a:prstClr val="black"/>
                </a:solidFill>
                <a:cs typeface="+mn-cs"/>
              </a:rPr>
              <a:t> 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800" b="0" dirty="0">
                <a:solidFill>
                  <a:prstClr val="black"/>
                </a:solidFill>
                <a:cs typeface="+mn-cs"/>
              </a:rPr>
              <a:t>Développement les espaces numérique accès pour la création de droits, portail d’information jeunes sur les communes isolés avec de nouvelles antennes ou en lien avec des dispositifs existants </a:t>
            </a:r>
          </a:p>
        </p:txBody>
      </p:sp>
    </p:spTree>
    <p:extLst>
      <p:ext uri="{BB962C8B-B14F-4D97-AF65-F5344CB8AC3E}">
        <p14:creationId xmlns:p14="http://schemas.microsoft.com/office/powerpoint/2010/main" val="2818322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+mn-lt"/>
              </a:rPr>
              <a:t>ATELIER INSERTION</a:t>
            </a:r>
            <a:br>
              <a:rPr lang="fr-FR" dirty="0">
                <a:solidFill>
                  <a:schemeClr val="tx1"/>
                </a:solidFill>
                <a:latin typeface="+mn-lt"/>
              </a:rPr>
            </a:br>
            <a:endParaRPr lang="fr-F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90158" y="3621974"/>
            <a:ext cx="4808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E83647"/>
                </a:solidFill>
              </a:rPr>
              <a:t>Animateurs :</a:t>
            </a:r>
          </a:p>
          <a:p>
            <a:r>
              <a:rPr lang="fr-FR" sz="2400" b="1" dirty="0"/>
              <a:t>J-F. COLIN (DIECCTE)</a:t>
            </a:r>
          </a:p>
          <a:p>
            <a:r>
              <a:rPr lang="fr-FR" sz="2400" b="1" dirty="0"/>
              <a:t>C. SAGNE (CACL)</a:t>
            </a:r>
          </a:p>
          <a:p>
            <a:endParaRPr lang="fr-FR" sz="2400" b="1" dirty="0">
              <a:solidFill>
                <a:srgbClr val="E83647"/>
              </a:solidFill>
            </a:endParaRPr>
          </a:p>
          <a:p>
            <a:r>
              <a:rPr lang="fr-FR" sz="2400" b="1" dirty="0">
                <a:solidFill>
                  <a:srgbClr val="E83647"/>
                </a:solidFill>
              </a:rPr>
              <a:t>Rapporteur : </a:t>
            </a:r>
          </a:p>
          <a:p>
            <a:r>
              <a:rPr lang="fr-FR" sz="2400" b="1" dirty="0"/>
              <a:t>C. COURT (POLE EMPLOI)</a:t>
            </a:r>
          </a:p>
        </p:txBody>
      </p:sp>
    </p:spTree>
    <p:extLst>
      <p:ext uri="{BB962C8B-B14F-4D97-AF65-F5344CB8AC3E}">
        <p14:creationId xmlns:p14="http://schemas.microsoft.com/office/powerpoint/2010/main" val="26638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83" y="603756"/>
            <a:ext cx="10490299" cy="127254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E83647"/>
                </a:solidFill>
              </a:rPr>
              <a:t>Diagnostic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85216" y="2529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90213" y="3051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459421" y="867103"/>
            <a:ext cx="9145145" cy="5580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3200" b="1" kern="1200">
                <a:solidFill>
                  <a:srgbClr val="E8364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Augmentation de la population forte (296711 </a:t>
            </a:r>
            <a:r>
              <a:rPr lang="fr-BE" sz="2400" b="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</a:t>
            </a: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01/01/19, Insee). Jeunesse.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Population active : la ½ de la population active a un emploi.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Taux de chômage à 22%. Nécessité de création de 4 000 emplois/an pour infléchir le chômage.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Territoire peu industriel. Développement économique nécessaire. Richesses importantes sur le territoire (ressources naturelles).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Sous-emploi (personnes cherchant un emploi complémentaire)  : 7 000 personnes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Halo du chômage :  double des personnes qui sont au chômage : beaucoup de travail illégal et dissimulé.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Jeunes en décrochage : issus de milieu social défavorisé et à l’issue de la classe de 3</a:t>
            </a:r>
            <a:r>
              <a:rPr lang="fr-BE" sz="2400" b="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en début de lycée professionnel.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NEET : 16 784 personnes (INSEE)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21 902 bénéficiaires du RSA au 31/12/18 dont 2 490 jeunes de moins de 25 ans. </a:t>
            </a:r>
          </a:p>
          <a:p>
            <a:pPr marL="34290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20% des jeunes scolarisés sont en difficulté sur l’écriture et la lecture. </a:t>
            </a:r>
          </a:p>
          <a:p>
            <a:pPr marL="34290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700 travailleurs handicapés inscrits comme demandeurs d’emploi.  Nécessité d’avoir un approche socio-éducative. </a:t>
            </a:r>
          </a:p>
        </p:txBody>
      </p:sp>
    </p:spTree>
    <p:extLst>
      <p:ext uri="{BB962C8B-B14F-4D97-AF65-F5344CB8AC3E}">
        <p14:creationId xmlns:p14="http://schemas.microsoft.com/office/powerpoint/2010/main" val="3797667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83" y="603756"/>
            <a:ext cx="10490299" cy="127254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E83647"/>
                </a:solidFill>
              </a:rPr>
              <a:t>Diagnostic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85216" y="2529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90213" y="3051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459421" y="867103"/>
            <a:ext cx="9145145" cy="5580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3200" b="1" kern="1200">
                <a:solidFill>
                  <a:srgbClr val="E8364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fontAlgn="base">
              <a:spcAft>
                <a:spcPts val="600"/>
              </a:spcAft>
            </a:pPr>
            <a:r>
              <a:rPr lang="fr-B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Dispositifs existants </a:t>
            </a: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école de la 2</a:t>
            </a:r>
            <a:r>
              <a:rPr lang="fr-BE" sz="2400" b="0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chance, RSMA, IAE, Garantie Jeune (631 jeunes suivis en 2018), PACEA (967 au 31/12/18), Cap emploi (730 personnes accompagnées en 2018)., hébergements sociaux avec accompagnement éducatif, suivi protection judicaire de la jeunesse, GEIQ. 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Freins</a:t>
            </a: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Problème de mobilité : devient un frein dans la poursuite d’études, dans l’accès à l’emploi, sur le département. Problème d’interconnexions urbaines.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Déficit de l’offre de formation : domaines non-présents et nécessité d’aller en métropole.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Accès aux soins : difficulté pour tous d’accéder à  une offre de santé complète.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Levée des freins sociaux qui doit être concomitant avec l’accompagnement emploi.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Problème de garde d’enfants : nombre de places.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Problème de l’accès à l’hébergement, au logement.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Problème d’accès aux ressources financières : aides faibles, frein à la poursuite d’études.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Fracture numérique : couverture inégale sur le territoire.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Problème d’accès aux droits : récépissé de carte de séjour, problème des démarches pour accès reconnaissance handicap, accès aux droits sur l’ensemble du territoire. </a:t>
            </a:r>
          </a:p>
        </p:txBody>
      </p:sp>
    </p:spTree>
    <p:extLst>
      <p:ext uri="{BB962C8B-B14F-4D97-AF65-F5344CB8AC3E}">
        <p14:creationId xmlns:p14="http://schemas.microsoft.com/office/powerpoint/2010/main" val="3797667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83" y="603756"/>
            <a:ext cx="10490299" cy="127254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E83647"/>
                </a:solidFill>
              </a:rPr>
              <a:t>Priorités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85216" y="2529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90213" y="3051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439354" y="1440393"/>
            <a:ext cx="8944495" cy="4660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3200" b="1" kern="1200">
                <a:solidFill>
                  <a:srgbClr val="E8364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Levée des freins à la mobilité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Maillage des acteurs et approche globale des situations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Accompagnement au développement économique et à la création d’activité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Identifier les publics « invisibles » qui échappent aux services existants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Avoir des solutions logements pour accompagner les projets de formation (initiale et/ou continue).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Développer les filières d’apprentissage. </a:t>
            </a:r>
          </a:p>
          <a:p>
            <a:pPr marL="342900" lvl="0" indent="-342900" algn="just" fontAlgn="base">
              <a:spcAft>
                <a:spcPts val="600"/>
              </a:spcAft>
            </a:pPr>
            <a:endParaRPr lang="fr-BE" sz="2400" b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fontAlgn="base">
              <a:spcAft>
                <a:spcPts val="600"/>
              </a:spcAft>
            </a:pPr>
            <a:r>
              <a:rPr lang="fr-BE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Nécessité de faire du maillage entre les acteurs présents et d’une approche globale. </a:t>
            </a:r>
          </a:p>
          <a:p>
            <a:pPr marL="342900" lvl="0" indent="-342900" algn="just" fontAlgn="base">
              <a:spcAft>
                <a:spcPts val="600"/>
              </a:spcAft>
            </a:pPr>
            <a:endParaRPr lang="fr-BE" sz="2400" b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67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83" y="603756"/>
            <a:ext cx="10490299" cy="127254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E83647"/>
                </a:solidFill>
              </a:rPr>
              <a:t>Pistes d’action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85216" y="2529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90213" y="3051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660071" y="1529255"/>
            <a:ext cx="8944495" cy="4918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3200" b="1" kern="1200">
                <a:solidFill>
                  <a:srgbClr val="E8364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Mise en place d’un service Public de l’insertion : définir ses missions, actions.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Nécessité de professionnaliser les métiers, les filières, les activités qui ne sont pas forcément formelles aujourd’hui : accompagnement des publics dans les démarches.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Travail sur la valorisation des compétences acquises, notamment sur les personnes en situation de handicap : exemple « Différent mais compétent ».</a:t>
            </a:r>
          </a:p>
          <a:p>
            <a:pPr marL="34290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Annuaire des acteurs de l’insertion sociale et professionnelle. </a:t>
            </a:r>
          </a:p>
          <a:p>
            <a:pPr marL="34290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Travail avec la Préfecture pour permettre à des jeunes qui n’ont pas d’autorisation de travail et qui ont un projet d’insertion.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Action de sensibilisation auprès des jeunes scolarisés sur l’accès aux droits.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Possibilité d’utiliser les places d’internat qui sont disponibles pour accueillir des jeunes en formation. </a:t>
            </a:r>
          </a:p>
          <a:p>
            <a:pPr marL="342900" lvl="0" indent="-342900" algn="just" fontAlgn="base">
              <a:spcAft>
                <a:spcPts val="600"/>
              </a:spcAft>
            </a:pPr>
            <a:endParaRPr lang="fr-BE" sz="2400" b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600"/>
              </a:spcAft>
            </a:pPr>
            <a:endParaRPr lang="fr-BE" sz="2400" b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67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83" y="603756"/>
            <a:ext cx="10490299" cy="127254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E83647"/>
                </a:solidFill>
              </a:rPr>
              <a:t>Pistes d’action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85216" y="2529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90213" y="3051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660071" y="1529255"/>
            <a:ext cx="8944495" cy="4918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3200" b="1" kern="1200">
                <a:solidFill>
                  <a:srgbClr val="E8364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Adosser des structures d’apprentissage aux grandes entreprises présentes sur le territoire : La poste, EDF, CAF, Grandes enseignes commerciales.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Avoir une représentation des services publics sur l’ensemble du territoire.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Référent handicap dans l’ensemble des structures d’accueil : décloisonner pour que cela ne soit pas le seul rôle des structures liés au handicap.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Avoir une approche de type « parcours » avec une coordination des acteurs.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Meilleur accompagnement des structures d’Insertion par l’Activité Economique et professionnalisation des acteurs.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Faire mieux fonctionner les structures existantes. 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Adapter les référentiels de suivi de l’IAE selon les territoires pour intégrer des indicateurs de sortie (levée de freins sociaux). </a:t>
            </a:r>
          </a:p>
        </p:txBody>
      </p:sp>
    </p:spTree>
    <p:extLst>
      <p:ext uri="{BB962C8B-B14F-4D97-AF65-F5344CB8AC3E}">
        <p14:creationId xmlns:p14="http://schemas.microsoft.com/office/powerpoint/2010/main" val="3797667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tx1"/>
                </a:solidFill>
                <a:latin typeface="+mn-lt"/>
              </a:rPr>
              <a:t>Mme Audrey MARIE</a:t>
            </a:r>
            <a:br>
              <a:rPr lang="fr-FR" dirty="0">
                <a:solidFill>
                  <a:schemeClr val="tx1"/>
                </a:solidFill>
                <a:latin typeface="+mn-lt"/>
              </a:rPr>
            </a:br>
            <a:r>
              <a:rPr lang="fr-FR" sz="3600" b="0" dirty="0" err="1"/>
              <a:t>Vice-Présidente</a:t>
            </a:r>
            <a:r>
              <a:rPr lang="fr-FR" sz="3600" b="0" dirty="0"/>
              <a:t> de la CTG</a:t>
            </a:r>
            <a:endParaRPr lang="fr-FR" sz="3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1882" y="3008306"/>
            <a:ext cx="10917811" cy="1655762"/>
          </a:xfrm>
        </p:spPr>
        <p:txBody>
          <a:bodyPr>
            <a:normAutofit/>
          </a:bodyPr>
          <a:lstStyle/>
          <a:p>
            <a:r>
              <a:rPr lang="fr-FR" sz="4400" dirty="0"/>
              <a:t>Intervention de clôture</a:t>
            </a:r>
            <a:endParaRPr lang="fr-FR" sz="4400" dirty="0">
              <a:solidFill>
                <a:srgbClr val="E836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7667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86483" y="3122930"/>
            <a:ext cx="6405517" cy="612141"/>
          </a:xfrm>
        </p:spPr>
        <p:txBody>
          <a:bodyPr/>
          <a:lstStyle/>
          <a:p>
            <a:r>
              <a:rPr lang="fr-FR" dirty="0"/>
              <a:t>CLOTURE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 DE LA CONFERENCE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808258" y="4322609"/>
            <a:ext cx="6405517" cy="1330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Mme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 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Agnès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 BUZYN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aseline="0" dirty="0">
                <a:ea typeface="+mj-ea"/>
                <a:cs typeface="Arial" panose="020B0604020202020204" pitchFamily="34" charset="0"/>
              </a:rPr>
              <a:t>Ministre</a:t>
            </a:r>
            <a:r>
              <a:rPr lang="fr-FR" sz="3600" dirty="0">
                <a:ea typeface="+mj-ea"/>
                <a:cs typeface="Arial" panose="020B0604020202020204" pitchFamily="34" charset="0"/>
              </a:rPr>
              <a:t> des Solidarités et de la Santé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+mn-lt"/>
              </a:rPr>
              <a:t>M. Olivier NOBLECOURT</a:t>
            </a:r>
            <a:br>
              <a:rPr lang="fr-FR" dirty="0">
                <a:solidFill>
                  <a:schemeClr val="tx1"/>
                </a:solidFill>
                <a:latin typeface="+mn-lt"/>
              </a:rPr>
            </a:br>
            <a:r>
              <a:rPr lang="fr-FR" sz="3600" dirty="0"/>
              <a:t>Délégué interministériel à la lutte contre la pauvreté</a:t>
            </a:r>
            <a:endParaRPr lang="fr-FR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1882" y="3008306"/>
            <a:ext cx="10917811" cy="1655762"/>
          </a:xfrm>
        </p:spPr>
        <p:txBody>
          <a:bodyPr>
            <a:normAutofit/>
          </a:bodyPr>
          <a:lstStyle/>
          <a:p>
            <a:r>
              <a:rPr lang="fr-FR" sz="4400" dirty="0"/>
              <a:t>Présentation de la stratégie pauvreté et de ses enjeux</a:t>
            </a:r>
            <a:endParaRPr lang="fr-FR" sz="4400" dirty="0">
              <a:solidFill>
                <a:srgbClr val="E836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766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E83647"/>
                </a:solidFill>
                <a:latin typeface="+mn-lt"/>
              </a:rPr>
              <a:t>Ateliers thématiques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"/>
            </a:pPr>
            <a:r>
              <a:rPr lang="fr-FR" dirty="0">
                <a:solidFill>
                  <a:schemeClr val="tx1"/>
                </a:solidFill>
                <a:latin typeface="+mn-lt"/>
              </a:rPr>
              <a:t>Petite enfance et jeunesse</a:t>
            </a:r>
          </a:p>
          <a:p>
            <a:pPr>
              <a:buFont typeface="Wingdings" panose="05000000000000000000" pitchFamily="2" charset="2"/>
              <a:buChar char=""/>
            </a:pPr>
            <a:r>
              <a:rPr lang="fr-FR" dirty="0">
                <a:solidFill>
                  <a:schemeClr val="tx1"/>
                </a:solidFill>
              </a:rPr>
              <a:t>Protection de l’enfance</a:t>
            </a:r>
          </a:p>
          <a:p>
            <a:pPr>
              <a:buFont typeface="Wingdings" panose="05000000000000000000" pitchFamily="2" charset="2"/>
              <a:buChar char=""/>
            </a:pPr>
            <a:r>
              <a:rPr lang="fr-FR" dirty="0">
                <a:solidFill>
                  <a:schemeClr val="tx1"/>
                </a:solidFill>
                <a:latin typeface="+mn-lt"/>
              </a:rPr>
              <a:t>Insertion</a:t>
            </a:r>
          </a:p>
          <a:p>
            <a:pPr>
              <a:buFont typeface="Wingdings" panose="05000000000000000000" pitchFamily="2" charset="2"/>
              <a:buChar char=""/>
            </a:pPr>
            <a:r>
              <a:rPr lang="fr-FR" dirty="0">
                <a:solidFill>
                  <a:schemeClr val="tx1"/>
                </a:solidFill>
              </a:rPr>
              <a:t>Lutte contre la grande précarité</a:t>
            </a:r>
            <a:endParaRPr lang="fr-F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000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3239" y="2529444"/>
            <a:ext cx="10745202" cy="2446318"/>
          </a:xfrm>
        </p:spPr>
        <p:txBody>
          <a:bodyPr>
            <a:normAutofit/>
          </a:bodyPr>
          <a:lstStyle/>
          <a:p>
            <a:pPr algn="ctr">
              <a:buClr>
                <a:srgbClr val="E83647"/>
              </a:buClr>
              <a:buNone/>
            </a:pPr>
            <a:r>
              <a:rPr lang="fr-FR" sz="4400" b="1" dirty="0"/>
              <a:t>Restitution des ateliers et feuille de route</a:t>
            </a:r>
            <a:endParaRPr lang="fr-FR" sz="4400" b="1" dirty="0">
              <a:solidFill>
                <a:srgbClr val="E836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79862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+mn-lt"/>
              </a:rPr>
              <a:t>PETITE ENFANCE ET JEUNESSE</a:t>
            </a:r>
            <a:br>
              <a:rPr lang="fr-FR" dirty="0">
                <a:solidFill>
                  <a:schemeClr val="tx1"/>
                </a:solidFill>
                <a:latin typeface="+mn-lt"/>
              </a:rPr>
            </a:br>
            <a:endParaRPr lang="fr-F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90158" y="3800099"/>
            <a:ext cx="4808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E83647"/>
                </a:solidFill>
              </a:rPr>
              <a:t>Animateurs :</a:t>
            </a:r>
          </a:p>
          <a:p>
            <a:r>
              <a:rPr lang="fr-FR" sz="2400" b="1" dirty="0"/>
              <a:t>C. BUREL (CAF)</a:t>
            </a:r>
          </a:p>
          <a:p>
            <a:r>
              <a:rPr lang="fr-FR" sz="2400" b="1" dirty="0"/>
              <a:t>D. SOUILLARD (CRPV)</a:t>
            </a:r>
          </a:p>
          <a:p>
            <a:endParaRPr lang="fr-FR" sz="2400" b="1" dirty="0">
              <a:solidFill>
                <a:srgbClr val="E83647"/>
              </a:solidFill>
            </a:endParaRPr>
          </a:p>
          <a:p>
            <a:r>
              <a:rPr lang="fr-FR" sz="2400" b="1" dirty="0">
                <a:solidFill>
                  <a:srgbClr val="E83647"/>
                </a:solidFill>
              </a:rPr>
              <a:t>Rapporteur : </a:t>
            </a:r>
          </a:p>
          <a:p>
            <a:r>
              <a:rPr lang="fr-FR" sz="2400" b="1" dirty="0"/>
              <a:t>A. SAINTE-LUCE (CCAS MACOURIA)</a:t>
            </a:r>
          </a:p>
        </p:txBody>
      </p:sp>
    </p:spTree>
    <p:extLst>
      <p:ext uri="{BB962C8B-B14F-4D97-AF65-F5344CB8AC3E}">
        <p14:creationId xmlns:p14="http://schemas.microsoft.com/office/powerpoint/2010/main" val="2663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83" y="603756"/>
            <a:ext cx="10490299" cy="127254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E83647"/>
                </a:solidFill>
              </a:rPr>
              <a:t>Diagnostic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85216" y="2529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90213" y="3051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660071" y="2244435"/>
            <a:ext cx="8944495" cy="32170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3200" b="1" kern="1200">
                <a:solidFill>
                  <a:srgbClr val="E8364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Disparité taux équipements sur le territoire aujourd’hui 2800 places mais un manque de professionnels qualifiés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Parentalité : dispositifs portés par le monde associatif; PMI lieu de ressources – centres sociaux en émergence avec deux agréments et trois projets en cours – restauration scolaire trop peu de moyens pour répondre à la demande et travail informel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Jeunesse : bcp de demandeurs d’emploi dès 20 ans ; scolarité et formation en alerte; mixité culturelle et maillage des populations ainsi qu’alphabétisation sont des freins notables</a:t>
            </a:r>
          </a:p>
        </p:txBody>
      </p:sp>
    </p:spTree>
    <p:extLst>
      <p:ext uri="{BB962C8B-B14F-4D97-AF65-F5344CB8AC3E}">
        <p14:creationId xmlns:p14="http://schemas.microsoft.com/office/powerpoint/2010/main" val="3797667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83" y="603756"/>
            <a:ext cx="10490299" cy="127254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E83647"/>
                </a:solidFill>
              </a:rPr>
              <a:t>Priorités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85216" y="2529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90213" y="3051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766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83" y="603756"/>
            <a:ext cx="10490299" cy="127254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E83647"/>
                </a:solidFill>
              </a:rPr>
              <a:t>Pistes d’action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85216" y="2529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90213" y="3051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660071" y="2244435"/>
            <a:ext cx="8944495" cy="32170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3200" b="1" kern="1200">
                <a:solidFill>
                  <a:srgbClr val="E8364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Besoin de préfinancement pour les constructions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Impliquer les bailleurs sociaux pour équipements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de formation et accompagnement adapté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Combler les carences de niveau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Déploiement de l’attractivité de la filière petite enfance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Création de campus des métiers en synergie avec les acteurs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 sur le développement de structures et de modèles économiques et passerelles viables en valorisant les spécificités du territoire</a:t>
            </a:r>
          </a:p>
          <a:p>
            <a:pPr marL="342900" lvl="0" indent="-342900" algn="just" fontAlgn="base">
              <a:spcAft>
                <a:spcPts val="600"/>
              </a:spcAft>
            </a:pPr>
            <a:r>
              <a:rPr lang="fr-BE" sz="2400" b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Sensibilisation au handicap des professionnels</a:t>
            </a:r>
          </a:p>
        </p:txBody>
      </p:sp>
    </p:spTree>
    <p:extLst>
      <p:ext uri="{BB962C8B-B14F-4D97-AF65-F5344CB8AC3E}">
        <p14:creationId xmlns:p14="http://schemas.microsoft.com/office/powerpoint/2010/main" val="37976679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977</Words>
  <Application>Microsoft Office PowerPoint</Application>
  <PresentationFormat>Grand écran</PresentationFormat>
  <Paragraphs>177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Thème Office</vt:lpstr>
      <vt:lpstr>Cayenne, 1er mars 2019</vt:lpstr>
      <vt:lpstr>OUVERTURE DE LA CONFERENCE</vt:lpstr>
      <vt:lpstr>M. Olivier NOBLECOURT Délégué interministériel à la lutte contre la pauvreté</vt:lpstr>
      <vt:lpstr>Ateliers thématiques</vt:lpstr>
      <vt:lpstr>Présentation PowerPoint</vt:lpstr>
      <vt:lpstr>PETITE ENFANCE ET JEUNESSE </vt:lpstr>
      <vt:lpstr>Diagnostic</vt:lpstr>
      <vt:lpstr>Priorités</vt:lpstr>
      <vt:lpstr>Pistes d’action</vt:lpstr>
      <vt:lpstr>ATELIER PROTECTION DE L’ENFANCE </vt:lpstr>
      <vt:lpstr>Diagnostic</vt:lpstr>
      <vt:lpstr>Priorités</vt:lpstr>
      <vt:lpstr>Pistes d’action</vt:lpstr>
      <vt:lpstr>ATELIER GRANDE PRECARITE </vt:lpstr>
      <vt:lpstr>Diagnostic</vt:lpstr>
      <vt:lpstr>Priorités</vt:lpstr>
      <vt:lpstr>Pistes d’action</vt:lpstr>
      <vt:lpstr>Pistes d’action</vt:lpstr>
      <vt:lpstr>Pistes d’action</vt:lpstr>
      <vt:lpstr>Pistes d’action</vt:lpstr>
      <vt:lpstr>ATELIER INSERTION </vt:lpstr>
      <vt:lpstr>Diagnostic</vt:lpstr>
      <vt:lpstr>Diagnostic</vt:lpstr>
      <vt:lpstr>Priorités</vt:lpstr>
      <vt:lpstr>Pistes d’action</vt:lpstr>
      <vt:lpstr>Pistes d’action</vt:lpstr>
      <vt:lpstr>Mme Audrey MARIE Vice-Présidente de la CTG</vt:lpstr>
      <vt:lpstr>CLOTURE DE LA CONFERENCE</vt:lpstr>
    </vt:vector>
  </TitlesOfParts>
  <Company>Interpublic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Guerut, Nathalie (PAR-MLW)</dc:creator>
  <cp:lastModifiedBy>Anne</cp:lastModifiedBy>
  <cp:revision>77</cp:revision>
  <dcterms:created xsi:type="dcterms:W3CDTF">2017-09-27T12:40:15Z</dcterms:created>
  <dcterms:modified xsi:type="dcterms:W3CDTF">2019-03-20T14:12:03Z</dcterms:modified>
</cp:coreProperties>
</file>