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sldIdLst>
    <p:sldId id="257" r:id="rId6"/>
    <p:sldId id="310" r:id="rId7"/>
    <p:sldId id="311" r:id="rId8"/>
    <p:sldId id="268" r:id="rId9"/>
    <p:sldId id="269" r:id="rId10"/>
    <p:sldId id="270" r:id="rId11"/>
    <p:sldId id="300" r:id="rId12"/>
    <p:sldId id="272" r:id="rId13"/>
    <p:sldId id="274" r:id="rId14"/>
    <p:sldId id="275" r:id="rId15"/>
    <p:sldId id="279" r:id="rId16"/>
    <p:sldId id="280" r:id="rId17"/>
    <p:sldId id="282" r:id="rId18"/>
    <p:sldId id="281" r:id="rId19"/>
    <p:sldId id="294" r:id="rId20"/>
    <p:sldId id="277" r:id="rId21"/>
    <p:sldId id="305" r:id="rId22"/>
    <p:sldId id="286" r:id="rId23"/>
    <p:sldId id="306" r:id="rId24"/>
    <p:sldId id="309" r:id="rId25"/>
    <p:sldId id="308" r:id="rId26"/>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7DBC85BB-D7AE-47B6-AA1F-BCAAD8E605BC}">
          <p14:sldIdLst>
            <p14:sldId id="257"/>
            <p14:sldId id="310"/>
            <p14:sldId id="311"/>
            <p14:sldId id="268"/>
            <p14:sldId id="269"/>
            <p14:sldId id="270"/>
            <p14:sldId id="300"/>
            <p14:sldId id="272"/>
            <p14:sldId id="274"/>
            <p14:sldId id="275"/>
            <p14:sldId id="279"/>
            <p14:sldId id="280"/>
            <p14:sldId id="282"/>
            <p14:sldId id="281"/>
            <p14:sldId id="294"/>
            <p14:sldId id="277"/>
            <p14:sldId id="305"/>
            <p14:sldId id="286"/>
            <p14:sldId id="306"/>
            <p14:sldId id="309"/>
            <p14:sldId id="308"/>
          </p14:sldIdLst>
        </p14:section>
      </p14:sectionLst>
    </p:ex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OYAN, Mané (DGT)" initials="TM(" lastIdx="20" clrIdx="0">
    <p:extLst/>
  </p:cmAuthor>
  <p:cmAuthor id="2" name="BOURON, Laurane (DGT)" initials="BL" lastIdx="24" clrIdx="1"/>
  <p:cmAuthor id="3" name="BOITEL, Cyrille 2 (DGT)" initials="BC2(" lastIdx="3" clrIdx="2"/>
  <p:cmAuthor id="4" name="PEREHINEC, Maroussia (DGT)" initials="PM(" lastIdx="2"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1C40"/>
    <a:srgbClr val="D52D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46" autoAdjust="0"/>
  </p:normalViewPr>
  <p:slideViewPr>
    <p:cSldViewPr showGuides="1">
      <p:cViewPr>
        <p:scale>
          <a:sx n="90" d="100"/>
          <a:sy n="90" d="100"/>
        </p:scale>
        <p:origin x="-1013" y="-283"/>
      </p:cViewPr>
      <p:guideLst>
        <p:guide orient="horz" pos="1620"/>
        <p:guide pos="2880"/>
      </p:guideLst>
    </p:cSldViewPr>
  </p:slideViewPr>
  <p:outlineViewPr>
    <p:cViewPr>
      <p:scale>
        <a:sx n="33" d="100"/>
        <a:sy n="33" d="100"/>
      </p:scale>
      <p:origin x="0" y="404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9FAA47-AB16-495C-9B73-4940C6331A46}" type="doc">
      <dgm:prSet loTypeId="urn:microsoft.com/office/officeart/2005/8/layout/radial5" loCatId="cycle" qsTypeId="urn:microsoft.com/office/officeart/2005/8/quickstyle/simple1" qsCatId="simple" csTypeId="urn:microsoft.com/office/officeart/2005/8/colors/colorful5" csCatId="colorful" phldr="1"/>
      <dgm:spPr/>
      <dgm:t>
        <a:bodyPr/>
        <a:lstStyle/>
        <a:p>
          <a:endParaRPr lang="fr-FR"/>
        </a:p>
      </dgm:t>
    </dgm:pt>
    <dgm:pt modelId="{E72A14F2-C26D-4A7E-9563-51AC251EC2AA}">
      <dgm:prSet phldrT="[Texte]"/>
      <dgm:spPr>
        <a:solidFill>
          <a:srgbClr val="D52D2C"/>
        </a:solidFill>
      </dgm:spPr>
      <dgm:t>
        <a:bodyPr/>
        <a:lstStyle/>
        <a:p>
          <a:r>
            <a:rPr lang="fr-FR" b="1" dirty="0" smtClean="0">
              <a:solidFill>
                <a:schemeClr val="bg1"/>
              </a:solidFill>
            </a:rPr>
            <a:t>ENTREPRISE</a:t>
          </a:r>
          <a:endParaRPr lang="fr-FR" b="1" dirty="0">
            <a:solidFill>
              <a:schemeClr val="bg1"/>
            </a:solidFill>
          </a:endParaRPr>
        </a:p>
      </dgm:t>
    </dgm:pt>
    <dgm:pt modelId="{5776E817-744D-4E4E-BD40-989A53D8D5A0}" type="parTrans" cxnId="{75919591-BA63-4310-A37C-7A5225021FD1}">
      <dgm:prSet/>
      <dgm:spPr/>
      <dgm:t>
        <a:bodyPr/>
        <a:lstStyle/>
        <a:p>
          <a:endParaRPr lang="fr-FR"/>
        </a:p>
      </dgm:t>
    </dgm:pt>
    <dgm:pt modelId="{9D8D4BF8-3567-413F-AC47-5A267E229706}" type="sibTrans" cxnId="{75919591-BA63-4310-A37C-7A5225021FD1}">
      <dgm:prSet/>
      <dgm:spPr/>
      <dgm:t>
        <a:bodyPr/>
        <a:lstStyle/>
        <a:p>
          <a:endParaRPr lang="fr-FR"/>
        </a:p>
      </dgm:t>
    </dgm:pt>
    <dgm:pt modelId="{70F560ED-6590-4E84-85DA-25BDA36D2E39}">
      <dgm:prSet phldrT="[Texte]" custT="1"/>
      <dgm:spPr>
        <a:solidFill>
          <a:srgbClr val="1F1C40"/>
        </a:solidFill>
      </dgm:spPr>
      <dgm:t>
        <a:bodyPr/>
        <a:lstStyle/>
        <a:p>
          <a:r>
            <a:rPr lang="fr-FR" sz="1200" b="1" u="sng" dirty="0">
              <a:solidFill>
                <a:schemeClr val="bg1"/>
              </a:solidFill>
            </a:rPr>
            <a:t>Référents</a:t>
          </a:r>
          <a:r>
            <a:rPr lang="fr-FR" sz="1200" dirty="0">
              <a:solidFill>
                <a:schemeClr val="bg1"/>
              </a:solidFill>
            </a:rPr>
            <a:t> : l'expertise juridique</a:t>
          </a:r>
        </a:p>
      </dgm:t>
    </dgm:pt>
    <dgm:pt modelId="{FD45BA5A-5929-4844-8B78-C96B4E81E792}" type="parTrans" cxnId="{A1E21709-9392-4307-9FB0-8C31CF4145C8}">
      <dgm:prSet/>
      <dgm:spPr>
        <a:solidFill>
          <a:srgbClr val="D52D2C"/>
        </a:solidFill>
      </dgm:spPr>
      <dgm:t>
        <a:bodyPr/>
        <a:lstStyle/>
        <a:p>
          <a:endParaRPr lang="fr-FR"/>
        </a:p>
      </dgm:t>
    </dgm:pt>
    <dgm:pt modelId="{82072137-1524-449A-ABC3-68998BF698A9}" type="sibTrans" cxnId="{A1E21709-9392-4307-9FB0-8C31CF4145C8}">
      <dgm:prSet/>
      <dgm:spPr/>
      <dgm:t>
        <a:bodyPr/>
        <a:lstStyle/>
        <a:p>
          <a:endParaRPr lang="fr-FR"/>
        </a:p>
      </dgm:t>
    </dgm:pt>
    <dgm:pt modelId="{F0ECFBF6-5F13-4D2D-83AE-036E1AEB1394}">
      <dgm:prSet phldrT="[Texte]" custT="1"/>
      <dgm:spPr>
        <a:solidFill>
          <a:srgbClr val="1F1C40"/>
        </a:solidFill>
      </dgm:spPr>
      <dgm:t>
        <a:bodyPr/>
        <a:lstStyle/>
        <a:p>
          <a:r>
            <a:rPr lang="fr-FR" sz="1200" b="1" u="sng" dirty="0">
              <a:solidFill>
                <a:schemeClr val="bg1"/>
              </a:solidFill>
            </a:rPr>
            <a:t>Les ambassadeurs </a:t>
          </a:r>
          <a:r>
            <a:rPr lang="fr-FR" sz="1100" b="1" dirty="0">
              <a:solidFill>
                <a:schemeClr val="bg1"/>
              </a:solidFill>
            </a:rPr>
            <a:t>: </a:t>
          </a:r>
          <a:r>
            <a:rPr lang="fr-FR" sz="1200" b="0" dirty="0">
              <a:solidFill>
                <a:schemeClr val="bg1"/>
              </a:solidFill>
            </a:rPr>
            <a:t>la pédagogie générale, sens de la réforme, les belles initiatives</a:t>
          </a:r>
        </a:p>
      </dgm:t>
    </dgm:pt>
    <dgm:pt modelId="{678DB7B8-2212-4ACB-8D30-D6C4DEBA6C67}" type="parTrans" cxnId="{9CCCA48B-1580-4859-971D-B8D308ECC850}">
      <dgm:prSet/>
      <dgm:spPr>
        <a:solidFill>
          <a:srgbClr val="D52D2C"/>
        </a:solidFill>
      </dgm:spPr>
      <dgm:t>
        <a:bodyPr/>
        <a:lstStyle/>
        <a:p>
          <a:endParaRPr lang="fr-FR"/>
        </a:p>
      </dgm:t>
    </dgm:pt>
    <dgm:pt modelId="{D6DE63EE-8577-46AD-A10A-FFD1112172C0}" type="sibTrans" cxnId="{9CCCA48B-1580-4859-971D-B8D308ECC850}">
      <dgm:prSet/>
      <dgm:spPr/>
      <dgm:t>
        <a:bodyPr/>
        <a:lstStyle/>
        <a:p>
          <a:endParaRPr lang="fr-FR"/>
        </a:p>
      </dgm:t>
    </dgm:pt>
    <dgm:pt modelId="{B1A1E89F-DD6D-46BC-889B-7A17188F37C9}">
      <dgm:prSet phldrT="[Texte]" custT="1"/>
      <dgm:spPr>
        <a:solidFill>
          <a:srgbClr val="1F1C40"/>
        </a:solidFill>
      </dgm:spPr>
      <dgm:t>
        <a:bodyPr/>
        <a:lstStyle/>
        <a:p>
          <a:r>
            <a:rPr lang="fr-FR" sz="1200" b="1" u="sng" dirty="0">
              <a:solidFill>
                <a:schemeClr val="bg1"/>
              </a:solidFill>
            </a:rPr>
            <a:t>La hotline </a:t>
          </a:r>
          <a:r>
            <a:rPr lang="fr-FR" sz="1200" dirty="0">
              <a:solidFill>
                <a:schemeClr val="bg1"/>
              </a:solidFill>
            </a:rPr>
            <a:t>: pour remplir son index, saisir dans l'outil</a:t>
          </a:r>
        </a:p>
      </dgm:t>
    </dgm:pt>
    <dgm:pt modelId="{DBE58A53-DED3-40BF-8037-0271B345E106}" type="parTrans" cxnId="{4E68B7CF-BEFB-443B-977F-37D5E799B945}">
      <dgm:prSet/>
      <dgm:spPr>
        <a:solidFill>
          <a:srgbClr val="D52D2C"/>
        </a:solidFill>
      </dgm:spPr>
      <dgm:t>
        <a:bodyPr/>
        <a:lstStyle/>
        <a:p>
          <a:endParaRPr lang="fr-FR"/>
        </a:p>
      </dgm:t>
    </dgm:pt>
    <dgm:pt modelId="{7C54A669-56DC-460D-9F8E-55E336A8BC30}" type="sibTrans" cxnId="{4E68B7CF-BEFB-443B-977F-37D5E799B945}">
      <dgm:prSet/>
      <dgm:spPr/>
      <dgm:t>
        <a:bodyPr/>
        <a:lstStyle/>
        <a:p>
          <a:endParaRPr lang="fr-FR"/>
        </a:p>
      </dgm:t>
    </dgm:pt>
    <dgm:pt modelId="{9E267CED-3CE2-49A6-9981-B7A930C406BD}">
      <dgm:prSet phldrT="[Texte]" custT="1"/>
      <dgm:spPr>
        <a:solidFill>
          <a:srgbClr val="1F1C40"/>
        </a:solidFill>
      </dgm:spPr>
      <dgm:t>
        <a:bodyPr/>
        <a:lstStyle/>
        <a:p>
          <a:r>
            <a:rPr lang="fr-FR" sz="1200" b="1" u="sng" dirty="0" smtClean="0">
              <a:solidFill>
                <a:schemeClr val="bg1"/>
              </a:solidFill>
            </a:rPr>
            <a:t>Les réunions et ateliers </a:t>
          </a:r>
          <a:r>
            <a:rPr lang="fr-FR" sz="1100" dirty="0" smtClean="0">
              <a:solidFill>
                <a:schemeClr val="bg1"/>
              </a:solidFill>
            </a:rPr>
            <a:t>: </a:t>
          </a:r>
          <a:r>
            <a:rPr lang="fr-FR" sz="1100" dirty="0">
              <a:solidFill>
                <a:schemeClr val="bg1"/>
              </a:solidFill>
            </a:rPr>
            <a:t>l'opérationnel</a:t>
          </a:r>
        </a:p>
      </dgm:t>
    </dgm:pt>
    <dgm:pt modelId="{0D29A251-F54B-4DDA-A2C3-C75D49540218}" type="parTrans" cxnId="{2C33C0DA-06B3-4E4D-B49D-01916C47F41F}">
      <dgm:prSet/>
      <dgm:spPr>
        <a:solidFill>
          <a:srgbClr val="D52D2C"/>
        </a:solidFill>
      </dgm:spPr>
      <dgm:t>
        <a:bodyPr/>
        <a:lstStyle/>
        <a:p>
          <a:endParaRPr lang="fr-FR"/>
        </a:p>
      </dgm:t>
    </dgm:pt>
    <dgm:pt modelId="{3836C41B-9E04-4C1C-B0E6-E67F0B97BCA4}" type="sibTrans" cxnId="{2C33C0DA-06B3-4E4D-B49D-01916C47F41F}">
      <dgm:prSet/>
      <dgm:spPr/>
      <dgm:t>
        <a:bodyPr/>
        <a:lstStyle/>
        <a:p>
          <a:endParaRPr lang="fr-FR"/>
        </a:p>
      </dgm:t>
    </dgm:pt>
    <dgm:pt modelId="{DA93C269-90E1-4C9C-84F6-0EF67A57B352}">
      <dgm:prSet phldrT="[Texte]" custScaleX="361132" custScaleY="128922" custRadScaleRad="240548" custRadScaleInc="26192"/>
      <dgm:spPr>
        <a:solidFill>
          <a:srgbClr val="1F1C40"/>
        </a:solidFill>
      </dgm:spPr>
      <dgm:t>
        <a:bodyPr/>
        <a:lstStyle/>
        <a:p>
          <a:endParaRPr lang="fr-FR"/>
        </a:p>
      </dgm:t>
    </dgm:pt>
    <dgm:pt modelId="{5FE1D73F-F415-48F5-81F2-E921D2F71266}" type="parTrans" cxnId="{4BA0BA11-6C28-4BD4-BBD3-50863EF7DB16}">
      <dgm:prSet/>
      <dgm:spPr/>
      <dgm:t>
        <a:bodyPr/>
        <a:lstStyle/>
        <a:p>
          <a:endParaRPr lang="fr-FR"/>
        </a:p>
      </dgm:t>
    </dgm:pt>
    <dgm:pt modelId="{37364BFF-036E-411B-B4F9-A7B009B99E97}" type="sibTrans" cxnId="{4BA0BA11-6C28-4BD4-BBD3-50863EF7DB16}">
      <dgm:prSet/>
      <dgm:spPr/>
      <dgm:t>
        <a:bodyPr/>
        <a:lstStyle/>
        <a:p>
          <a:endParaRPr lang="fr-FR"/>
        </a:p>
      </dgm:t>
    </dgm:pt>
    <dgm:pt modelId="{C23CC78E-0620-4928-BDBE-A2BC8F62F8E3}">
      <dgm:prSet phldrT="[Texte]" custScaleX="361132" custScaleY="128922" custRadScaleRad="240548" custRadScaleInc="26192"/>
      <dgm:spPr>
        <a:solidFill>
          <a:srgbClr val="1F1C40"/>
        </a:solidFill>
      </dgm:spPr>
      <dgm:t>
        <a:bodyPr/>
        <a:lstStyle/>
        <a:p>
          <a:endParaRPr lang="fr-FR"/>
        </a:p>
      </dgm:t>
    </dgm:pt>
    <dgm:pt modelId="{F2EDAE02-C25C-452A-BC17-FC8ACA32A77C}" type="parTrans" cxnId="{7E444862-1C07-478D-96AE-D246535F80E9}">
      <dgm:prSet/>
      <dgm:spPr/>
      <dgm:t>
        <a:bodyPr/>
        <a:lstStyle/>
        <a:p>
          <a:endParaRPr lang="fr-FR"/>
        </a:p>
      </dgm:t>
    </dgm:pt>
    <dgm:pt modelId="{B9DFDD2E-E338-47C9-B147-554AC211A8D7}" type="sibTrans" cxnId="{7E444862-1C07-478D-96AE-D246535F80E9}">
      <dgm:prSet/>
      <dgm:spPr/>
      <dgm:t>
        <a:bodyPr/>
        <a:lstStyle/>
        <a:p>
          <a:endParaRPr lang="fr-FR"/>
        </a:p>
      </dgm:t>
    </dgm:pt>
    <dgm:pt modelId="{E90532D1-C491-4BB2-B7F8-13C66E44FD63}">
      <dgm:prSet phldrT="[Texte]" custScaleX="361132" custScaleY="128922" custRadScaleRad="240548" custRadScaleInc="26192"/>
      <dgm:spPr>
        <a:solidFill>
          <a:srgbClr val="1F1C40"/>
        </a:solidFill>
      </dgm:spPr>
      <dgm:t>
        <a:bodyPr/>
        <a:lstStyle/>
        <a:p>
          <a:endParaRPr lang="fr-FR"/>
        </a:p>
      </dgm:t>
    </dgm:pt>
    <dgm:pt modelId="{075C9E4A-806E-4AB1-9C8B-C02E7DD74294}" type="parTrans" cxnId="{EFFFA455-CD3D-4547-BA46-97B4188CA281}">
      <dgm:prSet/>
      <dgm:spPr/>
      <dgm:t>
        <a:bodyPr/>
        <a:lstStyle/>
        <a:p>
          <a:endParaRPr lang="fr-FR"/>
        </a:p>
      </dgm:t>
    </dgm:pt>
    <dgm:pt modelId="{7EE4DCAF-252D-4B7F-B3F2-745EECE4C890}" type="sibTrans" cxnId="{EFFFA455-CD3D-4547-BA46-97B4188CA281}">
      <dgm:prSet/>
      <dgm:spPr/>
      <dgm:t>
        <a:bodyPr/>
        <a:lstStyle/>
        <a:p>
          <a:endParaRPr lang="fr-FR"/>
        </a:p>
      </dgm:t>
    </dgm:pt>
    <dgm:pt modelId="{9A821839-54DE-49A3-8205-E590EFD1DBA9}" type="pres">
      <dgm:prSet presAssocID="{1E9FAA47-AB16-495C-9B73-4940C6331A46}" presName="Name0" presStyleCnt="0">
        <dgm:presLayoutVars>
          <dgm:chMax val="1"/>
          <dgm:dir/>
          <dgm:animLvl val="ctr"/>
          <dgm:resizeHandles val="exact"/>
        </dgm:presLayoutVars>
      </dgm:prSet>
      <dgm:spPr/>
      <dgm:t>
        <a:bodyPr/>
        <a:lstStyle/>
        <a:p>
          <a:endParaRPr lang="fr-FR"/>
        </a:p>
      </dgm:t>
    </dgm:pt>
    <dgm:pt modelId="{89EE2EAA-975E-45CC-8E70-A1A6B037AEB3}" type="pres">
      <dgm:prSet presAssocID="{E72A14F2-C26D-4A7E-9563-51AC251EC2AA}" presName="centerShape" presStyleLbl="node0" presStyleIdx="0" presStyleCnt="1" custScaleX="193783"/>
      <dgm:spPr/>
      <dgm:t>
        <a:bodyPr/>
        <a:lstStyle/>
        <a:p>
          <a:endParaRPr lang="fr-FR"/>
        </a:p>
      </dgm:t>
    </dgm:pt>
    <dgm:pt modelId="{D259F6EA-C945-4054-8575-098D4AE0B738}" type="pres">
      <dgm:prSet presAssocID="{FD45BA5A-5929-4844-8B78-C96B4E81E792}" presName="parTrans" presStyleLbl="sibTrans2D1" presStyleIdx="0" presStyleCnt="4"/>
      <dgm:spPr/>
      <dgm:t>
        <a:bodyPr/>
        <a:lstStyle/>
        <a:p>
          <a:endParaRPr lang="fr-FR"/>
        </a:p>
      </dgm:t>
    </dgm:pt>
    <dgm:pt modelId="{DF2FA28F-A3AA-405F-B5DD-399082FB6863}" type="pres">
      <dgm:prSet presAssocID="{FD45BA5A-5929-4844-8B78-C96B4E81E792}" presName="connectorText" presStyleLbl="sibTrans2D1" presStyleIdx="0" presStyleCnt="4"/>
      <dgm:spPr/>
      <dgm:t>
        <a:bodyPr/>
        <a:lstStyle/>
        <a:p>
          <a:endParaRPr lang="fr-FR"/>
        </a:p>
      </dgm:t>
    </dgm:pt>
    <dgm:pt modelId="{785F42F0-9FEA-4A5E-A8FC-236DCC316380}" type="pres">
      <dgm:prSet presAssocID="{70F560ED-6590-4E84-85DA-25BDA36D2E39}" presName="node" presStyleLbl="node1" presStyleIdx="0" presStyleCnt="4" custScaleX="383410">
        <dgm:presLayoutVars>
          <dgm:bulletEnabled val="1"/>
        </dgm:presLayoutVars>
      </dgm:prSet>
      <dgm:spPr/>
      <dgm:t>
        <a:bodyPr/>
        <a:lstStyle/>
        <a:p>
          <a:endParaRPr lang="fr-FR"/>
        </a:p>
      </dgm:t>
    </dgm:pt>
    <dgm:pt modelId="{991171EC-EB3C-499B-A313-15876E995734}" type="pres">
      <dgm:prSet presAssocID="{678DB7B8-2212-4ACB-8D30-D6C4DEBA6C67}" presName="parTrans" presStyleLbl="sibTrans2D1" presStyleIdx="1" presStyleCnt="4"/>
      <dgm:spPr/>
      <dgm:t>
        <a:bodyPr/>
        <a:lstStyle/>
        <a:p>
          <a:endParaRPr lang="fr-FR"/>
        </a:p>
      </dgm:t>
    </dgm:pt>
    <dgm:pt modelId="{F7CFE114-E3CC-421D-90F2-CAFB36442370}" type="pres">
      <dgm:prSet presAssocID="{678DB7B8-2212-4ACB-8D30-D6C4DEBA6C67}" presName="connectorText" presStyleLbl="sibTrans2D1" presStyleIdx="1" presStyleCnt="4"/>
      <dgm:spPr/>
      <dgm:t>
        <a:bodyPr/>
        <a:lstStyle/>
        <a:p>
          <a:endParaRPr lang="fr-FR"/>
        </a:p>
      </dgm:t>
    </dgm:pt>
    <dgm:pt modelId="{CA714FBE-A97C-4AA5-85F3-8A8D49716C2B}" type="pres">
      <dgm:prSet presAssocID="{F0ECFBF6-5F13-4D2D-83AE-036E1AEB1394}" presName="node" presStyleLbl="node1" presStyleIdx="1" presStyleCnt="4" custScaleX="407368" custScaleY="150814" custRadScaleRad="235241" custRadScaleInc="-344">
        <dgm:presLayoutVars>
          <dgm:bulletEnabled val="1"/>
        </dgm:presLayoutVars>
      </dgm:prSet>
      <dgm:spPr/>
      <dgm:t>
        <a:bodyPr/>
        <a:lstStyle/>
        <a:p>
          <a:endParaRPr lang="fr-FR"/>
        </a:p>
      </dgm:t>
    </dgm:pt>
    <dgm:pt modelId="{2E31FB0D-5345-47BD-8859-17530D97A004}" type="pres">
      <dgm:prSet presAssocID="{DBE58A53-DED3-40BF-8037-0271B345E106}" presName="parTrans" presStyleLbl="sibTrans2D1" presStyleIdx="2" presStyleCnt="4"/>
      <dgm:spPr/>
      <dgm:t>
        <a:bodyPr/>
        <a:lstStyle/>
        <a:p>
          <a:endParaRPr lang="fr-FR"/>
        </a:p>
      </dgm:t>
    </dgm:pt>
    <dgm:pt modelId="{65DED6A9-1142-4FF6-AF2F-2C7DE37E6A68}" type="pres">
      <dgm:prSet presAssocID="{DBE58A53-DED3-40BF-8037-0271B345E106}" presName="connectorText" presStyleLbl="sibTrans2D1" presStyleIdx="2" presStyleCnt="4"/>
      <dgm:spPr/>
      <dgm:t>
        <a:bodyPr/>
        <a:lstStyle/>
        <a:p>
          <a:endParaRPr lang="fr-FR"/>
        </a:p>
      </dgm:t>
    </dgm:pt>
    <dgm:pt modelId="{9BA7E4CB-ABDA-4C78-B20D-445CEDEE46EA}" type="pres">
      <dgm:prSet presAssocID="{B1A1E89F-DD6D-46BC-889B-7A17188F37C9}" presName="node" presStyleLbl="node1" presStyleIdx="2" presStyleCnt="4" custScaleX="345484">
        <dgm:presLayoutVars>
          <dgm:bulletEnabled val="1"/>
        </dgm:presLayoutVars>
      </dgm:prSet>
      <dgm:spPr/>
      <dgm:t>
        <a:bodyPr/>
        <a:lstStyle/>
        <a:p>
          <a:endParaRPr lang="fr-FR"/>
        </a:p>
      </dgm:t>
    </dgm:pt>
    <dgm:pt modelId="{A7D2F596-13C2-4E6C-9C32-1068C4C04827}" type="pres">
      <dgm:prSet presAssocID="{0D29A251-F54B-4DDA-A2C3-C75D49540218}" presName="parTrans" presStyleLbl="sibTrans2D1" presStyleIdx="3" presStyleCnt="4"/>
      <dgm:spPr/>
      <dgm:t>
        <a:bodyPr/>
        <a:lstStyle/>
        <a:p>
          <a:endParaRPr lang="fr-FR"/>
        </a:p>
      </dgm:t>
    </dgm:pt>
    <dgm:pt modelId="{B0984436-6E5C-4ACF-AC6E-D1EC5AAD2FB3}" type="pres">
      <dgm:prSet presAssocID="{0D29A251-F54B-4DDA-A2C3-C75D49540218}" presName="connectorText" presStyleLbl="sibTrans2D1" presStyleIdx="3" presStyleCnt="4"/>
      <dgm:spPr/>
      <dgm:t>
        <a:bodyPr/>
        <a:lstStyle/>
        <a:p>
          <a:endParaRPr lang="fr-FR"/>
        </a:p>
      </dgm:t>
    </dgm:pt>
    <dgm:pt modelId="{7D0123A5-37AA-4B72-BBAF-5615400A9355}" type="pres">
      <dgm:prSet presAssocID="{9E267CED-3CE2-49A6-9981-B7A930C406BD}" presName="node" presStyleLbl="node1" presStyleIdx="3" presStyleCnt="4" custScaleX="361132" custScaleY="128922" custRadScaleRad="235531" custRadScaleInc="-2756">
        <dgm:presLayoutVars>
          <dgm:bulletEnabled val="1"/>
        </dgm:presLayoutVars>
      </dgm:prSet>
      <dgm:spPr/>
      <dgm:t>
        <a:bodyPr/>
        <a:lstStyle/>
        <a:p>
          <a:endParaRPr lang="fr-FR"/>
        </a:p>
      </dgm:t>
    </dgm:pt>
  </dgm:ptLst>
  <dgm:cxnLst>
    <dgm:cxn modelId="{94FBE148-C2A8-4492-810D-215E402BE035}" type="presOf" srcId="{0D29A251-F54B-4DDA-A2C3-C75D49540218}" destId="{A7D2F596-13C2-4E6C-9C32-1068C4C04827}" srcOrd="0" destOrd="0" presId="urn:microsoft.com/office/officeart/2005/8/layout/radial5"/>
    <dgm:cxn modelId="{75919591-BA63-4310-A37C-7A5225021FD1}" srcId="{1E9FAA47-AB16-495C-9B73-4940C6331A46}" destId="{E72A14F2-C26D-4A7E-9563-51AC251EC2AA}" srcOrd="0" destOrd="0" parTransId="{5776E817-744D-4E4E-BD40-989A53D8D5A0}" sibTransId="{9D8D4BF8-3567-413F-AC47-5A267E229706}"/>
    <dgm:cxn modelId="{EE9E380F-F309-4726-982E-F6972ED665B6}" type="presOf" srcId="{F0ECFBF6-5F13-4D2D-83AE-036E1AEB1394}" destId="{CA714FBE-A97C-4AA5-85F3-8A8D49716C2B}" srcOrd="0" destOrd="0" presId="urn:microsoft.com/office/officeart/2005/8/layout/radial5"/>
    <dgm:cxn modelId="{2FEB7618-2981-4116-87E6-1879C9AD0D3E}" type="presOf" srcId="{FD45BA5A-5929-4844-8B78-C96B4E81E792}" destId="{DF2FA28F-A3AA-405F-B5DD-399082FB6863}" srcOrd="1" destOrd="0" presId="urn:microsoft.com/office/officeart/2005/8/layout/radial5"/>
    <dgm:cxn modelId="{A1E21709-9392-4307-9FB0-8C31CF4145C8}" srcId="{E72A14F2-C26D-4A7E-9563-51AC251EC2AA}" destId="{70F560ED-6590-4E84-85DA-25BDA36D2E39}" srcOrd="0" destOrd="0" parTransId="{FD45BA5A-5929-4844-8B78-C96B4E81E792}" sibTransId="{82072137-1524-449A-ABC3-68998BF698A9}"/>
    <dgm:cxn modelId="{640AAA52-7900-4847-A6F9-79395B52D535}" type="presOf" srcId="{B1A1E89F-DD6D-46BC-889B-7A17188F37C9}" destId="{9BA7E4CB-ABDA-4C78-B20D-445CEDEE46EA}" srcOrd="0" destOrd="0" presId="urn:microsoft.com/office/officeart/2005/8/layout/radial5"/>
    <dgm:cxn modelId="{5D1DC17D-B305-4CF4-BBBB-8E5EA0AD7BE6}" type="presOf" srcId="{678DB7B8-2212-4ACB-8D30-D6C4DEBA6C67}" destId="{F7CFE114-E3CC-421D-90F2-CAFB36442370}" srcOrd="1" destOrd="0" presId="urn:microsoft.com/office/officeart/2005/8/layout/radial5"/>
    <dgm:cxn modelId="{8F1A6B97-A4F1-4510-927A-C8B9C2ED19FF}" type="presOf" srcId="{9E267CED-3CE2-49A6-9981-B7A930C406BD}" destId="{7D0123A5-37AA-4B72-BBAF-5615400A9355}" srcOrd="0" destOrd="0" presId="urn:microsoft.com/office/officeart/2005/8/layout/radial5"/>
    <dgm:cxn modelId="{4E68B7CF-BEFB-443B-977F-37D5E799B945}" srcId="{E72A14F2-C26D-4A7E-9563-51AC251EC2AA}" destId="{B1A1E89F-DD6D-46BC-889B-7A17188F37C9}" srcOrd="2" destOrd="0" parTransId="{DBE58A53-DED3-40BF-8037-0271B345E106}" sibTransId="{7C54A669-56DC-460D-9F8E-55E336A8BC30}"/>
    <dgm:cxn modelId="{0486F78B-C378-43FC-B540-685AB81A49E7}" type="presOf" srcId="{DBE58A53-DED3-40BF-8037-0271B345E106}" destId="{65DED6A9-1142-4FF6-AF2F-2C7DE37E6A68}" srcOrd="1" destOrd="0" presId="urn:microsoft.com/office/officeart/2005/8/layout/radial5"/>
    <dgm:cxn modelId="{9CCCA48B-1580-4859-971D-B8D308ECC850}" srcId="{E72A14F2-C26D-4A7E-9563-51AC251EC2AA}" destId="{F0ECFBF6-5F13-4D2D-83AE-036E1AEB1394}" srcOrd="1" destOrd="0" parTransId="{678DB7B8-2212-4ACB-8D30-D6C4DEBA6C67}" sibTransId="{D6DE63EE-8577-46AD-A10A-FFD1112172C0}"/>
    <dgm:cxn modelId="{1BA95377-883F-475B-BAD7-E8FAE96DB933}" type="presOf" srcId="{70F560ED-6590-4E84-85DA-25BDA36D2E39}" destId="{785F42F0-9FEA-4A5E-A8FC-236DCC316380}" srcOrd="0" destOrd="0" presId="urn:microsoft.com/office/officeart/2005/8/layout/radial5"/>
    <dgm:cxn modelId="{EFFFA455-CD3D-4547-BA46-97B4188CA281}" srcId="{1E9FAA47-AB16-495C-9B73-4940C6331A46}" destId="{E90532D1-C491-4BB2-B7F8-13C66E44FD63}" srcOrd="3" destOrd="0" parTransId="{075C9E4A-806E-4AB1-9C8B-C02E7DD74294}" sibTransId="{7EE4DCAF-252D-4B7F-B3F2-745EECE4C890}"/>
    <dgm:cxn modelId="{76FCA7FE-9D5D-4B8A-8752-B511FC90877D}" type="presOf" srcId="{678DB7B8-2212-4ACB-8D30-D6C4DEBA6C67}" destId="{991171EC-EB3C-499B-A313-15876E995734}" srcOrd="0" destOrd="0" presId="urn:microsoft.com/office/officeart/2005/8/layout/radial5"/>
    <dgm:cxn modelId="{6679E960-9733-4FCA-8185-7E18568B9905}" type="presOf" srcId="{E72A14F2-C26D-4A7E-9563-51AC251EC2AA}" destId="{89EE2EAA-975E-45CC-8E70-A1A6B037AEB3}" srcOrd="0" destOrd="0" presId="urn:microsoft.com/office/officeart/2005/8/layout/radial5"/>
    <dgm:cxn modelId="{4BA0BA11-6C28-4BD4-BBD3-50863EF7DB16}" srcId="{1E9FAA47-AB16-495C-9B73-4940C6331A46}" destId="{DA93C269-90E1-4C9C-84F6-0EF67A57B352}" srcOrd="1" destOrd="0" parTransId="{5FE1D73F-F415-48F5-81F2-E921D2F71266}" sibTransId="{37364BFF-036E-411B-B4F9-A7B009B99E97}"/>
    <dgm:cxn modelId="{2C33C0DA-06B3-4E4D-B49D-01916C47F41F}" srcId="{E72A14F2-C26D-4A7E-9563-51AC251EC2AA}" destId="{9E267CED-3CE2-49A6-9981-B7A930C406BD}" srcOrd="3" destOrd="0" parTransId="{0D29A251-F54B-4DDA-A2C3-C75D49540218}" sibTransId="{3836C41B-9E04-4C1C-B0E6-E67F0B97BCA4}"/>
    <dgm:cxn modelId="{C2DBB626-AB60-4BD9-96E8-39F9BE87E7ED}" type="presOf" srcId="{1E9FAA47-AB16-495C-9B73-4940C6331A46}" destId="{9A821839-54DE-49A3-8205-E590EFD1DBA9}" srcOrd="0" destOrd="0" presId="urn:microsoft.com/office/officeart/2005/8/layout/radial5"/>
    <dgm:cxn modelId="{3074E9F9-EC17-4593-AA25-1295028DDAE4}" type="presOf" srcId="{DBE58A53-DED3-40BF-8037-0271B345E106}" destId="{2E31FB0D-5345-47BD-8859-17530D97A004}" srcOrd="0" destOrd="0" presId="urn:microsoft.com/office/officeart/2005/8/layout/radial5"/>
    <dgm:cxn modelId="{7E444862-1C07-478D-96AE-D246535F80E9}" srcId="{1E9FAA47-AB16-495C-9B73-4940C6331A46}" destId="{C23CC78E-0620-4928-BDBE-A2BC8F62F8E3}" srcOrd="2" destOrd="0" parTransId="{F2EDAE02-C25C-452A-BC17-FC8ACA32A77C}" sibTransId="{B9DFDD2E-E338-47C9-B147-554AC211A8D7}"/>
    <dgm:cxn modelId="{4DECD051-1CC4-49A9-A6A3-87DA253EBC24}" type="presOf" srcId="{0D29A251-F54B-4DDA-A2C3-C75D49540218}" destId="{B0984436-6E5C-4ACF-AC6E-D1EC5AAD2FB3}" srcOrd="1" destOrd="0" presId="urn:microsoft.com/office/officeart/2005/8/layout/radial5"/>
    <dgm:cxn modelId="{95F45B05-86EE-4F8F-9F5B-D17F9C45E5B5}" type="presOf" srcId="{FD45BA5A-5929-4844-8B78-C96B4E81E792}" destId="{D259F6EA-C945-4054-8575-098D4AE0B738}" srcOrd="0" destOrd="0" presId="urn:microsoft.com/office/officeart/2005/8/layout/radial5"/>
    <dgm:cxn modelId="{71E93264-427C-4D51-AFC9-CEAD09857D3F}" type="presParOf" srcId="{9A821839-54DE-49A3-8205-E590EFD1DBA9}" destId="{89EE2EAA-975E-45CC-8E70-A1A6B037AEB3}" srcOrd="0" destOrd="0" presId="urn:microsoft.com/office/officeart/2005/8/layout/radial5"/>
    <dgm:cxn modelId="{FCEC2F93-93CF-42FD-8B1F-EDD463D7FF73}" type="presParOf" srcId="{9A821839-54DE-49A3-8205-E590EFD1DBA9}" destId="{D259F6EA-C945-4054-8575-098D4AE0B738}" srcOrd="1" destOrd="0" presId="urn:microsoft.com/office/officeart/2005/8/layout/radial5"/>
    <dgm:cxn modelId="{522FB5CA-DA16-45C9-9A8F-2D7AA79ADBED}" type="presParOf" srcId="{D259F6EA-C945-4054-8575-098D4AE0B738}" destId="{DF2FA28F-A3AA-405F-B5DD-399082FB6863}" srcOrd="0" destOrd="0" presId="urn:microsoft.com/office/officeart/2005/8/layout/radial5"/>
    <dgm:cxn modelId="{B1B7C4A7-59D6-4DC4-BD8D-DD1C247347A7}" type="presParOf" srcId="{9A821839-54DE-49A3-8205-E590EFD1DBA9}" destId="{785F42F0-9FEA-4A5E-A8FC-236DCC316380}" srcOrd="2" destOrd="0" presId="urn:microsoft.com/office/officeart/2005/8/layout/radial5"/>
    <dgm:cxn modelId="{81991637-614D-4223-AC8E-16FAFCB680A2}" type="presParOf" srcId="{9A821839-54DE-49A3-8205-E590EFD1DBA9}" destId="{991171EC-EB3C-499B-A313-15876E995734}" srcOrd="3" destOrd="0" presId="urn:microsoft.com/office/officeart/2005/8/layout/radial5"/>
    <dgm:cxn modelId="{C8AC054B-05DC-4E9B-89E0-949E49B1703F}" type="presParOf" srcId="{991171EC-EB3C-499B-A313-15876E995734}" destId="{F7CFE114-E3CC-421D-90F2-CAFB36442370}" srcOrd="0" destOrd="0" presId="urn:microsoft.com/office/officeart/2005/8/layout/radial5"/>
    <dgm:cxn modelId="{A6E63D02-59D2-400A-9726-24468D40CEA3}" type="presParOf" srcId="{9A821839-54DE-49A3-8205-E590EFD1DBA9}" destId="{CA714FBE-A97C-4AA5-85F3-8A8D49716C2B}" srcOrd="4" destOrd="0" presId="urn:microsoft.com/office/officeart/2005/8/layout/radial5"/>
    <dgm:cxn modelId="{DBDACB69-1DC2-4DF3-B89B-78228A54320B}" type="presParOf" srcId="{9A821839-54DE-49A3-8205-E590EFD1DBA9}" destId="{2E31FB0D-5345-47BD-8859-17530D97A004}" srcOrd="5" destOrd="0" presId="urn:microsoft.com/office/officeart/2005/8/layout/radial5"/>
    <dgm:cxn modelId="{69828F6C-7C1C-4E2E-B530-707363A501DC}" type="presParOf" srcId="{2E31FB0D-5345-47BD-8859-17530D97A004}" destId="{65DED6A9-1142-4FF6-AF2F-2C7DE37E6A68}" srcOrd="0" destOrd="0" presId="urn:microsoft.com/office/officeart/2005/8/layout/radial5"/>
    <dgm:cxn modelId="{F5369AF4-37E3-461B-9EFD-C938A3802C91}" type="presParOf" srcId="{9A821839-54DE-49A3-8205-E590EFD1DBA9}" destId="{9BA7E4CB-ABDA-4C78-B20D-445CEDEE46EA}" srcOrd="6" destOrd="0" presId="urn:microsoft.com/office/officeart/2005/8/layout/radial5"/>
    <dgm:cxn modelId="{FE508D43-E2F7-4761-AD1B-1C5B9661D127}" type="presParOf" srcId="{9A821839-54DE-49A3-8205-E590EFD1DBA9}" destId="{A7D2F596-13C2-4E6C-9C32-1068C4C04827}" srcOrd="7" destOrd="0" presId="urn:microsoft.com/office/officeart/2005/8/layout/radial5"/>
    <dgm:cxn modelId="{6AF65138-AA20-4766-9E4C-33C8E3447B17}" type="presParOf" srcId="{A7D2F596-13C2-4E6C-9C32-1068C4C04827}" destId="{B0984436-6E5C-4ACF-AC6E-D1EC5AAD2FB3}" srcOrd="0" destOrd="0" presId="urn:microsoft.com/office/officeart/2005/8/layout/radial5"/>
    <dgm:cxn modelId="{2CF734DF-3737-4ED9-8C1F-5079D52F16BD}" type="presParOf" srcId="{9A821839-54DE-49A3-8205-E590EFD1DBA9}" destId="{7D0123A5-37AA-4B72-BBAF-5615400A9355}"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794A861-D858-41BD-8B2F-72EF31F05068}" type="datetimeFigureOut">
              <a:rPr lang="fr-FR" smtClean="0"/>
              <a:t>26/11/2019</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E5B66C0-2D76-4C78-9029-2CD1B6CFD4C9}" type="slidenum">
              <a:rPr lang="fr-FR" smtClean="0"/>
              <a:t>‹N°›</a:t>
            </a:fld>
            <a:endParaRPr lang="fr-FR"/>
          </a:p>
        </p:txBody>
      </p:sp>
    </p:spTree>
    <p:extLst>
      <p:ext uri="{BB962C8B-B14F-4D97-AF65-F5344CB8AC3E}">
        <p14:creationId xmlns:p14="http://schemas.microsoft.com/office/powerpoint/2010/main" val="585738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e de titre">
    <p:bg>
      <p:bgPr>
        <a:solidFill>
          <a:srgbClr val="D52D2C"/>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20"/>
            <a:ext cx="7772400" cy="1102519"/>
          </a:xfrm>
        </p:spPr>
        <p:txBody>
          <a:bodyPr>
            <a:normAutofit/>
          </a:bodyPr>
          <a:lstStyle>
            <a:lvl1pPr algn="l">
              <a:defRPr sz="5400" b="1">
                <a:solidFill>
                  <a:schemeClr val="bg1"/>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683568" y="2859782"/>
            <a:ext cx="6400800" cy="1314450"/>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cxnSp>
        <p:nvCxnSpPr>
          <p:cNvPr id="5" name="Connecteur droit 4"/>
          <p:cNvCxnSpPr/>
          <p:nvPr userDrawn="1"/>
        </p:nvCxnSpPr>
        <p:spPr>
          <a:xfrm>
            <a:off x="755576" y="2787774"/>
            <a:ext cx="792088" cy="0"/>
          </a:xfrm>
          <a:prstGeom prst="line">
            <a:avLst/>
          </a:prstGeom>
          <a:ln w="57150">
            <a:solidFill>
              <a:srgbClr val="1F1C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97957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20"/>
            <a:ext cx="7772400" cy="1102519"/>
          </a:xfrm>
        </p:spPr>
        <p:txBody>
          <a:bodyPr/>
          <a:lstStyle>
            <a:lvl1pPr>
              <a:defRPr b="1">
                <a:solidFill>
                  <a:srgbClr val="1F1C40"/>
                </a:solidFill>
              </a:defRPr>
            </a:lvl1pPr>
          </a:lstStyle>
          <a:p>
            <a:r>
              <a:rPr lang="fr-FR" dirty="0" smtClean="0"/>
              <a:t>Modifiez le style du titre</a:t>
            </a:r>
            <a:endParaRPr lang="fr-FR" dirty="0"/>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6" name="Espace réservé du numéro de diapositive 5"/>
          <p:cNvSpPr>
            <a:spLocks noGrp="1"/>
          </p:cNvSpPr>
          <p:nvPr>
            <p:ph type="sldNum" sz="quarter" idx="12"/>
          </p:nvPr>
        </p:nvSpPr>
        <p:spPr/>
        <p:txBody>
          <a:bodyPr/>
          <a:lstStyle>
            <a:lvl1pPr>
              <a:defRPr b="1" u="sng">
                <a:solidFill>
                  <a:srgbClr val="D52D2C"/>
                </a:solidFill>
              </a:defRPr>
            </a:lvl1pPr>
          </a:lstStyle>
          <a:p>
            <a:fld id="{AE46C52B-C24F-40ED-AA80-5B93184E48D9}" type="slidenum">
              <a:rPr lang="fr-FR" smtClean="0"/>
              <a:pPr/>
              <a:t>‹N°›</a:t>
            </a:fld>
            <a:endParaRPr lang="fr-FR" dirty="0"/>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232" y="222373"/>
            <a:ext cx="7156021" cy="398830"/>
          </a:xfrm>
          <a:prstGeom prst="rect">
            <a:avLst/>
          </a:prstGeom>
        </p:spPr>
      </p:pic>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520" y="195486"/>
            <a:ext cx="7344816" cy="425716"/>
          </a:xfrm>
          <a:prstGeom prst="rect">
            <a:avLst/>
          </a:prstGeom>
        </p:spPr>
      </p:pic>
    </p:spTree>
    <p:extLst>
      <p:ext uri="{BB962C8B-B14F-4D97-AF65-F5344CB8AC3E}">
        <p14:creationId xmlns:p14="http://schemas.microsoft.com/office/powerpoint/2010/main" val="2556972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771550"/>
            <a:ext cx="8229600" cy="504056"/>
          </a:xfrm>
        </p:spPr>
        <p:txBody>
          <a:bodyPr>
            <a:normAutofit/>
          </a:bodyPr>
          <a:lstStyle>
            <a:lvl1pPr algn="l">
              <a:defRPr sz="2800" b="1"/>
            </a:lvl1pPr>
          </a:lstStyle>
          <a:p>
            <a:r>
              <a:rPr lang="fr-FR" dirty="0" smtClean="0"/>
              <a:t>Modifiez le style du titre</a:t>
            </a:r>
            <a:endParaRPr lang="fr-FR" dirty="0"/>
          </a:p>
        </p:txBody>
      </p:sp>
      <p:sp>
        <p:nvSpPr>
          <p:cNvPr id="3" name="Espace réservé du contenu 2"/>
          <p:cNvSpPr>
            <a:spLocks noGrp="1"/>
          </p:cNvSpPr>
          <p:nvPr>
            <p:ph idx="1"/>
          </p:nvPr>
        </p:nvSpPr>
        <p:spPr>
          <a:xfrm>
            <a:off x="457200" y="1707655"/>
            <a:ext cx="8229600" cy="2886968"/>
          </a:xfrm>
        </p:spPr>
        <p:txBody>
          <a:bodyPr/>
          <a:lstStyle>
            <a:lvl1pPr>
              <a:defRPr sz="2400"/>
            </a:lvl1pPr>
            <a:lvl2pPr>
              <a:defRPr sz="2000"/>
            </a:lvl2pPr>
            <a:lvl3pPr>
              <a:defRPr sz="1800"/>
            </a:lvl3pPr>
            <a:lvl4pPr>
              <a:defRPr sz="1600"/>
            </a:lvl4pPr>
            <a:lvl5pPr>
              <a:defRPr sz="14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232" y="222373"/>
            <a:ext cx="7156021" cy="398830"/>
          </a:xfrm>
          <a:prstGeom prst="rect">
            <a:avLst/>
          </a:prstGeom>
        </p:spPr>
      </p:pic>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520" y="195486"/>
            <a:ext cx="7344816" cy="425716"/>
          </a:xfrm>
          <a:prstGeom prst="rect">
            <a:avLst/>
          </a:prstGeom>
        </p:spPr>
      </p:pic>
      <p:cxnSp>
        <p:nvCxnSpPr>
          <p:cNvPr id="9" name="Connecteur droit 8"/>
          <p:cNvCxnSpPr/>
          <p:nvPr userDrawn="1"/>
        </p:nvCxnSpPr>
        <p:spPr>
          <a:xfrm>
            <a:off x="539552" y="1491630"/>
            <a:ext cx="792088" cy="0"/>
          </a:xfrm>
          <a:prstGeom prst="line">
            <a:avLst/>
          </a:prstGeom>
          <a:ln w="57150">
            <a:solidFill>
              <a:srgbClr val="D52D2C"/>
            </a:solidFill>
          </a:ln>
        </p:spPr>
        <p:style>
          <a:lnRef idx="1">
            <a:schemeClr val="accent1"/>
          </a:lnRef>
          <a:fillRef idx="0">
            <a:schemeClr val="accent1"/>
          </a:fillRef>
          <a:effectRef idx="0">
            <a:schemeClr val="accent1"/>
          </a:effectRef>
          <a:fontRef idx="minor">
            <a:schemeClr val="tx1"/>
          </a:fontRef>
        </p:style>
      </p:cxnSp>
      <p:sp>
        <p:nvSpPr>
          <p:cNvPr id="10" name="Espace réservé du numéro de diapositive 5"/>
          <p:cNvSpPr>
            <a:spLocks noGrp="1"/>
          </p:cNvSpPr>
          <p:nvPr>
            <p:ph type="sldNum" sz="quarter" idx="12"/>
          </p:nvPr>
        </p:nvSpPr>
        <p:spPr>
          <a:xfrm>
            <a:off x="6553200" y="4767264"/>
            <a:ext cx="2133600" cy="273844"/>
          </a:xfrm>
        </p:spPr>
        <p:txBody>
          <a:bodyPr/>
          <a:lstStyle>
            <a:lvl1pPr>
              <a:defRPr b="1" u="sng">
                <a:solidFill>
                  <a:srgbClr val="D52D2C"/>
                </a:solidFill>
              </a:defRPr>
            </a:lvl1pPr>
          </a:lstStyle>
          <a:p>
            <a:fld id="{AE46C52B-C24F-40ED-AA80-5B93184E48D9}" type="slidenum">
              <a:rPr lang="fr-FR" smtClean="0"/>
              <a:pPr/>
              <a:t>‹N°›</a:t>
            </a:fld>
            <a:endParaRPr lang="fr-FR" dirty="0"/>
          </a:p>
        </p:txBody>
      </p:sp>
    </p:spTree>
    <p:extLst>
      <p:ext uri="{BB962C8B-B14F-4D97-AF65-F5344CB8AC3E}">
        <p14:creationId xmlns:p14="http://schemas.microsoft.com/office/powerpoint/2010/main" val="40275808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8" name="Espace réservé du numéro de diapositive 5"/>
          <p:cNvSpPr>
            <a:spLocks noGrp="1"/>
          </p:cNvSpPr>
          <p:nvPr>
            <p:ph type="sldNum" sz="quarter" idx="12"/>
          </p:nvPr>
        </p:nvSpPr>
        <p:spPr>
          <a:xfrm>
            <a:off x="6553200" y="4767264"/>
            <a:ext cx="2133600" cy="273844"/>
          </a:xfrm>
        </p:spPr>
        <p:txBody>
          <a:bodyPr/>
          <a:lstStyle>
            <a:lvl1pPr>
              <a:defRPr b="1" u="sng">
                <a:solidFill>
                  <a:srgbClr val="D52D2C"/>
                </a:solidFill>
              </a:defRPr>
            </a:lvl1pPr>
          </a:lstStyle>
          <a:p>
            <a:fld id="{AE46C52B-C24F-40ED-AA80-5B93184E48D9}" type="slidenum">
              <a:rPr lang="fr-FR" smtClean="0"/>
              <a:pPr/>
              <a:t>‹N°›</a:t>
            </a:fld>
            <a:endParaRPr lang="fr-FR" dirty="0"/>
          </a:p>
        </p:txBody>
      </p:sp>
      <p:sp>
        <p:nvSpPr>
          <p:cNvPr id="9" name="Titre 1"/>
          <p:cNvSpPr>
            <a:spLocks noGrp="1"/>
          </p:cNvSpPr>
          <p:nvPr>
            <p:ph type="title"/>
          </p:nvPr>
        </p:nvSpPr>
        <p:spPr>
          <a:xfrm>
            <a:off x="457200" y="699542"/>
            <a:ext cx="8229600" cy="504056"/>
          </a:xfrm>
        </p:spPr>
        <p:txBody>
          <a:bodyPr>
            <a:normAutofit/>
          </a:bodyPr>
          <a:lstStyle>
            <a:lvl1pPr algn="l">
              <a:defRPr sz="2800" b="1"/>
            </a:lvl1pPr>
          </a:lstStyle>
          <a:p>
            <a:r>
              <a:rPr lang="fr-FR" dirty="0" smtClean="0"/>
              <a:t>Modifiez le style du titre</a:t>
            </a:r>
            <a:endParaRPr lang="fr-FR"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20" y="195486"/>
            <a:ext cx="7344816" cy="425716"/>
          </a:xfrm>
          <a:prstGeom prst="rect">
            <a:avLst/>
          </a:prstGeom>
        </p:spPr>
      </p:pic>
      <p:cxnSp>
        <p:nvCxnSpPr>
          <p:cNvPr id="11" name="Connecteur droit 10"/>
          <p:cNvCxnSpPr/>
          <p:nvPr userDrawn="1"/>
        </p:nvCxnSpPr>
        <p:spPr>
          <a:xfrm>
            <a:off x="539552" y="1419622"/>
            <a:ext cx="792088" cy="0"/>
          </a:xfrm>
          <a:prstGeom prst="line">
            <a:avLst/>
          </a:prstGeom>
          <a:ln w="57150">
            <a:solidFill>
              <a:srgbClr val="D52D2C"/>
            </a:solidFill>
          </a:ln>
        </p:spPr>
        <p:style>
          <a:lnRef idx="1">
            <a:schemeClr val="accent1"/>
          </a:lnRef>
          <a:fillRef idx="0">
            <a:schemeClr val="accent1"/>
          </a:fillRef>
          <a:effectRef idx="0">
            <a:schemeClr val="accent1"/>
          </a:effectRef>
          <a:fontRef idx="minor">
            <a:schemeClr val="tx1"/>
          </a:fontRef>
        </p:style>
      </p:cxnSp>
      <p:pic>
        <p:nvPicPr>
          <p:cNvPr id="12" name="Imag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60232" y="222373"/>
            <a:ext cx="7156021" cy="398830"/>
          </a:xfrm>
          <a:prstGeom prst="rect">
            <a:avLst/>
          </a:prstGeom>
        </p:spPr>
      </p:pic>
      <p:sp>
        <p:nvSpPr>
          <p:cNvPr id="13" name="Espace réservé du contenu 2"/>
          <p:cNvSpPr>
            <a:spLocks noGrp="1"/>
          </p:cNvSpPr>
          <p:nvPr>
            <p:ph idx="1"/>
          </p:nvPr>
        </p:nvSpPr>
        <p:spPr>
          <a:xfrm>
            <a:off x="457200" y="1707655"/>
            <a:ext cx="3826768" cy="2886968"/>
          </a:xfrm>
        </p:spPr>
        <p:txBody>
          <a:bodyPr/>
          <a:lstStyle>
            <a:lvl1pPr>
              <a:defRPr sz="2400"/>
            </a:lvl1pPr>
            <a:lvl2pPr>
              <a:defRPr sz="2000"/>
            </a:lvl2pPr>
            <a:lvl3pPr>
              <a:defRPr sz="1800"/>
            </a:lvl3pPr>
            <a:lvl4pPr>
              <a:defRPr sz="1600"/>
            </a:lvl4pPr>
            <a:lvl5pPr>
              <a:defRPr sz="14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4" name="Espace réservé du contenu 2"/>
          <p:cNvSpPr>
            <a:spLocks noGrp="1"/>
          </p:cNvSpPr>
          <p:nvPr>
            <p:ph idx="13"/>
          </p:nvPr>
        </p:nvSpPr>
        <p:spPr>
          <a:xfrm>
            <a:off x="4860032" y="1707654"/>
            <a:ext cx="3826768" cy="2886968"/>
          </a:xfrm>
        </p:spPr>
        <p:txBody>
          <a:bodyPr/>
          <a:lstStyle>
            <a:lvl1pPr>
              <a:defRPr sz="2400"/>
            </a:lvl1pPr>
            <a:lvl2pPr>
              <a:defRPr sz="2000"/>
            </a:lvl2pPr>
            <a:lvl3pPr>
              <a:defRPr sz="1800"/>
            </a:lvl3pPr>
            <a:lvl4pPr>
              <a:defRPr sz="1600"/>
            </a:lvl4pPr>
            <a:lvl5pPr>
              <a:defRPr sz="14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7422585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20" y="195486"/>
            <a:ext cx="7344816" cy="425716"/>
          </a:xfrm>
          <a:prstGeom prst="rect">
            <a:avLst/>
          </a:prstGeom>
        </p:spPr>
      </p:pic>
      <p:pic>
        <p:nvPicPr>
          <p:cNvPr id="7" name="Imag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60232" y="222373"/>
            <a:ext cx="7156021" cy="398830"/>
          </a:xfrm>
          <a:prstGeom prst="rect">
            <a:avLst/>
          </a:prstGeom>
        </p:spPr>
      </p:pic>
      <p:sp>
        <p:nvSpPr>
          <p:cNvPr id="8" name="Espace réservé du numéro de diapositive 5"/>
          <p:cNvSpPr>
            <a:spLocks noGrp="1"/>
          </p:cNvSpPr>
          <p:nvPr>
            <p:ph type="sldNum" sz="quarter" idx="12"/>
          </p:nvPr>
        </p:nvSpPr>
        <p:spPr>
          <a:xfrm>
            <a:off x="6553200" y="4767264"/>
            <a:ext cx="2133600" cy="273844"/>
          </a:xfrm>
        </p:spPr>
        <p:txBody>
          <a:bodyPr/>
          <a:lstStyle>
            <a:lvl1pPr>
              <a:defRPr b="1" u="sng">
                <a:solidFill>
                  <a:srgbClr val="D52D2C"/>
                </a:solidFill>
              </a:defRPr>
            </a:lvl1pPr>
          </a:lstStyle>
          <a:p>
            <a:fld id="{AE46C52B-C24F-40ED-AA80-5B93184E48D9}" type="slidenum">
              <a:rPr lang="fr-FR" smtClean="0"/>
              <a:pPr/>
              <a:t>‹N°›</a:t>
            </a:fld>
            <a:endParaRPr lang="fr-FR" dirty="0"/>
          </a:p>
        </p:txBody>
      </p:sp>
    </p:spTree>
    <p:extLst>
      <p:ext uri="{BB962C8B-B14F-4D97-AF65-F5344CB8AC3E}">
        <p14:creationId xmlns:p14="http://schemas.microsoft.com/office/powerpoint/2010/main" val="38945607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3" y="987574"/>
            <a:ext cx="3008313" cy="648071"/>
          </a:xfrm>
        </p:spPr>
        <p:txBody>
          <a:bodyPr anchor="b"/>
          <a:lstStyle>
            <a:lvl1pPr algn="l">
              <a:defRPr sz="2000" b="1"/>
            </a:lvl1pPr>
          </a:lstStyle>
          <a:p>
            <a:r>
              <a:rPr lang="fr-FR" dirty="0" smtClean="0"/>
              <a:t>Modifiez le style du titre</a:t>
            </a:r>
            <a:endParaRPr lang="fr-FR" dirty="0"/>
          </a:p>
        </p:txBody>
      </p:sp>
      <p:sp>
        <p:nvSpPr>
          <p:cNvPr id="4" name="Espace réservé du texte 3"/>
          <p:cNvSpPr>
            <a:spLocks noGrp="1"/>
          </p:cNvSpPr>
          <p:nvPr>
            <p:ph type="body" sz="half" idx="2"/>
          </p:nvPr>
        </p:nvSpPr>
        <p:spPr>
          <a:xfrm>
            <a:off x="457203" y="1635646"/>
            <a:ext cx="3008313" cy="29589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Modifiez les styles du texte du masque</a:t>
            </a:r>
          </a:p>
        </p:txBody>
      </p:sp>
      <p:sp>
        <p:nvSpPr>
          <p:cNvPr id="8" name="Espace réservé du contenu 2"/>
          <p:cNvSpPr>
            <a:spLocks noGrp="1"/>
          </p:cNvSpPr>
          <p:nvPr>
            <p:ph idx="13"/>
          </p:nvPr>
        </p:nvSpPr>
        <p:spPr>
          <a:xfrm>
            <a:off x="3779912" y="987574"/>
            <a:ext cx="4906888" cy="3607048"/>
          </a:xfrm>
        </p:spPr>
        <p:txBody>
          <a:bodyPr/>
          <a:lstStyle>
            <a:lvl1pPr>
              <a:defRPr sz="2400"/>
            </a:lvl1pPr>
            <a:lvl2pPr>
              <a:defRPr sz="2000"/>
            </a:lvl2pPr>
            <a:lvl3pPr>
              <a:defRPr sz="1800"/>
            </a:lvl3pPr>
            <a:lvl4pPr>
              <a:defRPr sz="1600"/>
            </a:lvl4pPr>
            <a:lvl5pPr>
              <a:defRPr sz="14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20" y="195486"/>
            <a:ext cx="7344816" cy="425716"/>
          </a:xfrm>
          <a:prstGeom prst="rect">
            <a:avLst/>
          </a:prstGeom>
        </p:spPr>
      </p:pic>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60232" y="222373"/>
            <a:ext cx="7156021" cy="398830"/>
          </a:xfrm>
          <a:prstGeom prst="rect">
            <a:avLst/>
          </a:prstGeom>
        </p:spPr>
      </p:pic>
      <p:sp>
        <p:nvSpPr>
          <p:cNvPr id="11" name="Espace réservé du numéro de diapositive 5"/>
          <p:cNvSpPr>
            <a:spLocks noGrp="1"/>
          </p:cNvSpPr>
          <p:nvPr>
            <p:ph type="sldNum" sz="quarter" idx="12"/>
          </p:nvPr>
        </p:nvSpPr>
        <p:spPr>
          <a:xfrm>
            <a:off x="6553200" y="4767264"/>
            <a:ext cx="2133600" cy="273844"/>
          </a:xfrm>
        </p:spPr>
        <p:txBody>
          <a:bodyPr/>
          <a:lstStyle>
            <a:lvl1pPr>
              <a:defRPr b="1" u="sng">
                <a:solidFill>
                  <a:srgbClr val="D52D2C"/>
                </a:solidFill>
              </a:defRPr>
            </a:lvl1pPr>
          </a:lstStyle>
          <a:p>
            <a:fld id="{AE46C52B-C24F-40ED-AA80-5B93184E48D9}" type="slidenum">
              <a:rPr lang="fr-FR" smtClean="0"/>
              <a:pPr/>
              <a:t>‹N°›</a:t>
            </a:fld>
            <a:endParaRPr lang="fr-FR" dirty="0"/>
          </a:p>
        </p:txBody>
      </p:sp>
      <p:cxnSp>
        <p:nvCxnSpPr>
          <p:cNvPr id="12" name="Connecteur droit 11"/>
          <p:cNvCxnSpPr/>
          <p:nvPr userDrawn="1"/>
        </p:nvCxnSpPr>
        <p:spPr>
          <a:xfrm>
            <a:off x="539552" y="1635646"/>
            <a:ext cx="792088" cy="0"/>
          </a:xfrm>
          <a:prstGeom prst="line">
            <a:avLst/>
          </a:prstGeom>
          <a:ln w="57150">
            <a:solidFill>
              <a:srgbClr val="D52D2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1363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1"/>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915565"/>
            <a:ext cx="5486400" cy="26301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20" y="195486"/>
            <a:ext cx="7344816" cy="425716"/>
          </a:xfrm>
          <a:prstGeom prst="rect">
            <a:avLst/>
          </a:prstGeom>
        </p:spPr>
      </p:pic>
      <p:pic>
        <p:nvPicPr>
          <p:cNvPr id="9"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60232" y="222373"/>
            <a:ext cx="7156021" cy="398830"/>
          </a:xfrm>
          <a:prstGeom prst="rect">
            <a:avLst/>
          </a:prstGeom>
        </p:spPr>
      </p:pic>
      <p:sp>
        <p:nvSpPr>
          <p:cNvPr id="10" name="Espace réservé du numéro de diapositive 5"/>
          <p:cNvSpPr>
            <a:spLocks noGrp="1"/>
          </p:cNvSpPr>
          <p:nvPr>
            <p:ph type="sldNum" sz="quarter" idx="12"/>
          </p:nvPr>
        </p:nvSpPr>
        <p:spPr>
          <a:xfrm>
            <a:off x="6553200" y="4767264"/>
            <a:ext cx="2133600" cy="273844"/>
          </a:xfrm>
        </p:spPr>
        <p:txBody>
          <a:bodyPr/>
          <a:lstStyle>
            <a:lvl1pPr>
              <a:defRPr b="1" u="sng">
                <a:solidFill>
                  <a:srgbClr val="D52D2C"/>
                </a:solidFill>
              </a:defRPr>
            </a:lvl1pPr>
          </a:lstStyle>
          <a:p>
            <a:fld id="{AE46C52B-C24F-40ED-AA80-5B93184E48D9}" type="slidenum">
              <a:rPr lang="fr-FR" smtClean="0"/>
              <a:pPr/>
              <a:t>‹N°›</a:t>
            </a:fld>
            <a:endParaRPr lang="fr-FR" dirty="0"/>
          </a:p>
        </p:txBody>
      </p:sp>
      <p:cxnSp>
        <p:nvCxnSpPr>
          <p:cNvPr id="11" name="Connecteur droit 10"/>
          <p:cNvCxnSpPr/>
          <p:nvPr userDrawn="1"/>
        </p:nvCxnSpPr>
        <p:spPr>
          <a:xfrm>
            <a:off x="1907704" y="4011910"/>
            <a:ext cx="792088" cy="0"/>
          </a:xfrm>
          <a:prstGeom prst="line">
            <a:avLst/>
          </a:prstGeom>
          <a:ln w="57150">
            <a:solidFill>
              <a:srgbClr val="D52D2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692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ernère Diapo">
    <p:spTree>
      <p:nvGrpSpPr>
        <p:cNvPr id="1" name=""/>
        <p:cNvGrpSpPr/>
        <p:nvPr/>
      </p:nvGrpSpPr>
      <p:grpSpPr>
        <a:xfrm>
          <a:off x="0" y="0"/>
          <a:ext cx="0" cy="0"/>
          <a:chOff x="0" y="0"/>
          <a:chExt cx="0" cy="0"/>
        </a:xfrm>
      </p:grpSpPr>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20" y="195486"/>
            <a:ext cx="7344816" cy="425716"/>
          </a:xfrm>
          <a:prstGeom prst="rect">
            <a:avLst/>
          </a:prstGeom>
        </p:spPr>
      </p:pic>
      <p:pic>
        <p:nvPicPr>
          <p:cNvPr id="7" name="Imag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60232" y="222373"/>
            <a:ext cx="7156021" cy="398830"/>
          </a:xfrm>
          <a:prstGeom prst="rect">
            <a:avLst/>
          </a:prstGeom>
        </p:spPr>
      </p:pic>
      <p:sp>
        <p:nvSpPr>
          <p:cNvPr id="8" name="Espace réservé du numéro de diapositive 5"/>
          <p:cNvSpPr>
            <a:spLocks noGrp="1"/>
          </p:cNvSpPr>
          <p:nvPr>
            <p:ph type="sldNum" sz="quarter" idx="12"/>
          </p:nvPr>
        </p:nvSpPr>
        <p:spPr>
          <a:xfrm>
            <a:off x="6553200" y="4767264"/>
            <a:ext cx="2133600" cy="273844"/>
          </a:xfrm>
        </p:spPr>
        <p:txBody>
          <a:bodyPr/>
          <a:lstStyle>
            <a:lvl1pPr>
              <a:defRPr b="1" u="sng">
                <a:solidFill>
                  <a:srgbClr val="D52D2C"/>
                </a:solidFill>
              </a:defRPr>
            </a:lvl1pPr>
          </a:lstStyle>
          <a:p>
            <a:fld id="{AE46C52B-C24F-40ED-AA80-5B93184E48D9}" type="slidenum">
              <a:rPr lang="fr-FR" smtClean="0"/>
              <a:pPr/>
              <a:t>‹N°›</a:t>
            </a:fld>
            <a:endParaRPr lang="fr-FR" dirty="0"/>
          </a:p>
        </p:txBody>
      </p:sp>
      <p:grpSp>
        <p:nvGrpSpPr>
          <p:cNvPr id="5" name="Groupe 4"/>
          <p:cNvGrpSpPr/>
          <p:nvPr userDrawn="1"/>
        </p:nvGrpSpPr>
        <p:grpSpPr>
          <a:xfrm>
            <a:off x="2118520" y="4030979"/>
            <a:ext cx="4906961" cy="873207"/>
            <a:chOff x="2412396" y="3067251"/>
            <a:chExt cx="4906961" cy="873207"/>
          </a:xfrm>
        </p:grpSpPr>
        <p:pic>
          <p:nvPicPr>
            <p:cNvPr id="9" name="Image 8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2396" y="3067251"/>
              <a:ext cx="790575" cy="733425"/>
            </a:xfrm>
            <a:prstGeom prst="rect">
              <a:avLst/>
            </a:prstGeom>
            <a:noFill/>
          </p:spPr>
        </p:pic>
        <p:pic>
          <p:nvPicPr>
            <p:cNvPr id="10" name="Image 4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80757" y="3073683"/>
              <a:ext cx="4038600" cy="866775"/>
            </a:xfrm>
            <a:prstGeom prst="rect">
              <a:avLst/>
            </a:prstGeom>
            <a:noFill/>
          </p:spPr>
        </p:pic>
      </p:grpSp>
    </p:spTree>
    <p:extLst>
      <p:ext uri="{BB962C8B-B14F-4D97-AF65-F5344CB8AC3E}">
        <p14:creationId xmlns:p14="http://schemas.microsoft.com/office/powerpoint/2010/main" val="23559344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E46C52B-C24F-40ED-AA80-5B93184E48D9}" type="slidenum">
              <a:rPr lang="fr-FR" smtClean="0"/>
              <a:t>‹N°›</a:t>
            </a:fld>
            <a:endParaRPr lang="fr-FR"/>
          </a:p>
        </p:txBody>
      </p:sp>
    </p:spTree>
    <p:extLst>
      <p:ext uri="{BB962C8B-B14F-4D97-AF65-F5344CB8AC3E}">
        <p14:creationId xmlns:p14="http://schemas.microsoft.com/office/powerpoint/2010/main" val="260196087"/>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2" r:id="rId4"/>
    <p:sldLayoutId id="2147483654" r:id="rId5"/>
    <p:sldLayoutId id="2147483656" r:id="rId6"/>
    <p:sldLayoutId id="2147483657" r:id="rId7"/>
    <p:sldLayoutId id="2147483661" r:id="rId8"/>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index-egapro.travail-emploi.gouv.fr"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travail-emploi.gouv.fr/droit-du-travail/egalite-professionnelle-discrimination-et-harcelement/questions-reponses-sur-le-calcul-de-l-index-de-l-egalite"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ravail-emploi.gouv.fr/"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hyperlink" Target="mailto:emmanuel.loiseau@dieccte.gouv.fr" TargetMode="External"/><Relationship Id="rId3" Type="http://schemas.openxmlformats.org/officeDocument/2006/relationships/image" Target="../media/image6.png"/><Relationship Id="rId7" Type="http://schemas.openxmlformats.org/officeDocument/2006/relationships/hyperlink" Target="mailto:france-lise.aristarque@dieccte.gouv.fr" TargetMode="Externa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https://travail-emploi.gouv.fr/" TargetMode="External"/><Relationship Id="rId5" Type="http://schemas.openxmlformats.org/officeDocument/2006/relationships/image" Target="../media/image13.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627534"/>
            <a:ext cx="5184576" cy="2072805"/>
          </a:xfrm>
        </p:spPr>
        <p:txBody>
          <a:bodyPr>
            <a:noAutofit/>
          </a:bodyPr>
          <a:lstStyle/>
          <a:p>
            <a:r>
              <a:rPr lang="fr-FR" sz="2800" dirty="0" smtClean="0"/>
              <a:t>L’Index de l’égalité professionnelle </a:t>
            </a:r>
            <a:br>
              <a:rPr lang="fr-FR" sz="2800" dirty="0" smtClean="0"/>
            </a:br>
            <a:r>
              <a:rPr lang="fr-FR" sz="2800" dirty="0" smtClean="0"/>
              <a:t>dans les entreprises de </a:t>
            </a:r>
            <a:r>
              <a:rPr lang="fr-FR" sz="2000" b="0" dirty="0" smtClean="0"/>
              <a:t> </a:t>
            </a:r>
            <a:r>
              <a:rPr lang="fr-FR" sz="2000" dirty="0" smtClean="0"/>
              <a:t>50 à 249 salariés</a:t>
            </a:r>
            <a:endParaRPr lang="fr-FR" sz="2000" dirty="0"/>
          </a:p>
        </p:txBody>
      </p:sp>
      <p:sp>
        <p:nvSpPr>
          <p:cNvPr id="3" name="Sous-titre 2"/>
          <p:cNvSpPr>
            <a:spLocks noGrp="1"/>
          </p:cNvSpPr>
          <p:nvPr>
            <p:ph type="subTitle" idx="1"/>
          </p:nvPr>
        </p:nvSpPr>
        <p:spPr>
          <a:xfrm>
            <a:off x="683568" y="2859782"/>
            <a:ext cx="3312368" cy="792088"/>
          </a:xfrm>
        </p:spPr>
        <p:txBody>
          <a:bodyPr/>
          <a:lstStyle/>
          <a:p>
            <a:r>
              <a:rPr lang="fr-FR" sz="2000" dirty="0" smtClean="0"/>
              <a:t>Direction générale du travail </a:t>
            </a:r>
            <a:r>
              <a:rPr lang="fr-FR" sz="2000" dirty="0" smtClean="0"/>
              <a:t> </a:t>
            </a:r>
            <a:r>
              <a:rPr lang="fr-FR" sz="2000" dirty="0" smtClean="0"/>
              <a:t>Dieccte de Guyane </a:t>
            </a:r>
          </a:p>
          <a:p>
            <a:endParaRPr lang="fr-FR" dirty="0"/>
          </a:p>
          <a:p>
            <a:endParaRPr lang="fr-FR" dirty="0"/>
          </a:p>
        </p:txBody>
      </p:sp>
      <p:pic>
        <p:nvPicPr>
          <p:cNvPr id="4" name="Image 3" descr="C:\Users\francoise.querite\AppData\Local\Microsoft\Windows\Temporary Internet Files\Content.Outlook\W7M12W2A\medaille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3774848"/>
            <a:ext cx="1008111" cy="1007263"/>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3753812"/>
            <a:ext cx="1100041"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3789178"/>
            <a:ext cx="900000" cy="940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080" y="915566"/>
            <a:ext cx="3240360" cy="3814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501397" y="627534"/>
            <a:ext cx="1565920" cy="1169551"/>
          </a:xfrm>
          <a:prstGeom prst="rect">
            <a:avLst/>
          </a:prstGeom>
          <a:solidFill>
            <a:schemeClr val="accent3"/>
          </a:solidFill>
        </p:spPr>
        <p:txBody>
          <a:bodyPr wrap="square">
            <a:spAutoFit/>
          </a:bodyPr>
          <a:lstStyle/>
          <a:p>
            <a:pPr algn="ctr">
              <a:lnSpc>
                <a:spcPct val="125000"/>
              </a:lnSpc>
              <a:spcBef>
                <a:spcPts val="600"/>
              </a:spcBef>
              <a:spcAft>
                <a:spcPts val="1400"/>
              </a:spcAft>
            </a:pPr>
            <a:r>
              <a:rPr lang="fr-FR" sz="800" b="1" kern="1400" dirty="0">
                <a:solidFill>
                  <a:srgbClr val="000000"/>
                </a:solidFill>
                <a:latin typeface="Gill Sans MT"/>
              </a:rPr>
              <a:t> </a:t>
            </a:r>
            <a:r>
              <a:rPr lang="fr-FR" sz="800" kern="1400" dirty="0">
                <a:solidFill>
                  <a:srgbClr val="000000"/>
                </a:solidFill>
                <a:latin typeface="Gill Sans MT"/>
              </a:rPr>
              <a:t> </a:t>
            </a:r>
            <a:r>
              <a:rPr lang="fr-FR" sz="800" b="1" kern="1400" dirty="0">
                <a:solidFill>
                  <a:srgbClr val="000000"/>
                </a:solidFill>
                <a:latin typeface="Gill Sans MT"/>
              </a:rPr>
              <a:t>Site Saint-Laurent-du-Maroni </a:t>
            </a:r>
            <a:r>
              <a:rPr lang="fr-FR" sz="800" b="1" kern="1400" dirty="0">
                <a:solidFill>
                  <a:srgbClr val="222222"/>
                </a:solidFill>
                <a:latin typeface="Gill Sans MT"/>
              </a:rPr>
              <a:t>Antenne Emploi et section d’Inspection du Travail :</a:t>
            </a:r>
            <a:r>
              <a:rPr lang="fr-FR" sz="800" kern="1400" dirty="0">
                <a:solidFill>
                  <a:srgbClr val="222222"/>
                </a:solidFill>
                <a:latin typeface="Gill Sans MT"/>
              </a:rPr>
              <a:t>10, rue du bac - BP 24 –97320 Saint Laurent du Maroni </a:t>
            </a:r>
            <a:br>
              <a:rPr lang="fr-FR" sz="800" kern="1400" dirty="0">
                <a:solidFill>
                  <a:srgbClr val="222222"/>
                </a:solidFill>
                <a:latin typeface="Gill Sans MT"/>
              </a:rPr>
            </a:br>
            <a:r>
              <a:rPr lang="fr-FR" sz="800" kern="1400" dirty="0">
                <a:solidFill>
                  <a:srgbClr val="222222"/>
                </a:solidFill>
                <a:latin typeface="Gill Sans MT"/>
              </a:rPr>
              <a:t>Téléphone : 05 94 34 08 66</a:t>
            </a:r>
            <a:r>
              <a:rPr lang="fr-FR" sz="800" kern="1400" dirty="0">
                <a:solidFill>
                  <a:srgbClr val="5A5A5A"/>
                </a:solidFill>
                <a:latin typeface="Gill Sans MT"/>
              </a:rPr>
              <a:t>      </a:t>
            </a:r>
            <a:r>
              <a:rPr lang="fr-FR" sz="800" kern="1400" dirty="0">
                <a:solidFill>
                  <a:srgbClr val="222222"/>
                </a:solidFill>
                <a:latin typeface="Gill Sans MT"/>
              </a:rPr>
              <a:t>Fax : 05 94 34 42 38</a:t>
            </a:r>
            <a:endParaRPr lang="fr-FR" kern="1400" dirty="0">
              <a:solidFill>
                <a:srgbClr val="000000"/>
              </a:solidFill>
              <a:latin typeface="Gill Sans MT"/>
            </a:endParaRPr>
          </a:p>
        </p:txBody>
      </p:sp>
      <p:graphicFrame>
        <p:nvGraphicFramePr>
          <p:cNvPr id="12" name="Tableau 11"/>
          <p:cNvGraphicFramePr>
            <a:graphicFrameLocks noGrp="1"/>
          </p:cNvGraphicFramePr>
          <p:nvPr>
            <p:extLst>
              <p:ext uri="{D42A27DB-BD31-4B8C-83A1-F6EECF244321}">
                <p14:modId xmlns:p14="http://schemas.microsoft.com/office/powerpoint/2010/main" val="1109534462"/>
              </p:ext>
            </p:extLst>
          </p:nvPr>
        </p:nvGraphicFramePr>
        <p:xfrm>
          <a:off x="6444208" y="627534"/>
          <a:ext cx="1512168" cy="864096"/>
        </p:xfrm>
        <a:graphic>
          <a:graphicData uri="http://schemas.openxmlformats.org/drawingml/2006/table">
            <a:tbl>
              <a:tblPr/>
              <a:tblGrid>
                <a:gridCol w="1512168"/>
              </a:tblGrid>
              <a:tr h="864096">
                <a:tc>
                  <a:txBody>
                    <a:bodyPr/>
                    <a:lstStyle/>
                    <a:p>
                      <a:pPr marR="0" indent="0" algn="ctr" rtl="0">
                        <a:lnSpc>
                          <a:spcPct val="125000"/>
                        </a:lnSpc>
                        <a:spcBef>
                          <a:spcPts val="600"/>
                        </a:spcBef>
                        <a:spcAft>
                          <a:spcPts val="1400"/>
                        </a:spcAft>
                      </a:pPr>
                      <a:r>
                        <a:rPr lang="fr-FR" sz="700" b="1" kern="1400" dirty="0">
                          <a:solidFill>
                            <a:srgbClr val="000000"/>
                          </a:solidFill>
                          <a:effectLst/>
                          <a:latin typeface="Gill Sans MT"/>
                        </a:rPr>
                        <a:t> </a:t>
                      </a:r>
                      <a:r>
                        <a:rPr lang="fr-FR" sz="700" kern="1400" dirty="0">
                          <a:solidFill>
                            <a:srgbClr val="000000"/>
                          </a:solidFill>
                          <a:effectLst/>
                          <a:latin typeface="Gill Sans MT"/>
                        </a:rPr>
                        <a:t> </a:t>
                      </a:r>
                      <a:r>
                        <a:rPr lang="fr-FR" sz="700" b="1" kern="1400" dirty="0">
                          <a:solidFill>
                            <a:srgbClr val="000000"/>
                          </a:solidFill>
                          <a:effectLst/>
                          <a:latin typeface="Gill Sans MT"/>
                        </a:rPr>
                        <a:t>Site de </a:t>
                      </a:r>
                      <a:r>
                        <a:rPr lang="fr-FR" sz="700" b="1" kern="1400" dirty="0" smtClean="0">
                          <a:solidFill>
                            <a:srgbClr val="000000"/>
                          </a:solidFill>
                          <a:effectLst/>
                          <a:latin typeface="Gill Sans MT"/>
                        </a:rPr>
                        <a:t>Kourou  </a:t>
                      </a:r>
                      <a:r>
                        <a:rPr lang="fr-FR" sz="700" b="1" kern="1400" dirty="0" smtClean="0">
                          <a:solidFill>
                            <a:srgbClr val="222222"/>
                          </a:solidFill>
                          <a:effectLst/>
                          <a:latin typeface="Gill Sans MT"/>
                        </a:rPr>
                        <a:t>Section </a:t>
                      </a:r>
                      <a:r>
                        <a:rPr lang="fr-FR" sz="700" b="1" kern="1400" dirty="0">
                          <a:solidFill>
                            <a:srgbClr val="222222"/>
                          </a:solidFill>
                          <a:effectLst/>
                          <a:latin typeface="Gill Sans MT"/>
                        </a:rPr>
                        <a:t>d’Inspection du </a:t>
                      </a:r>
                      <a:r>
                        <a:rPr lang="fr-FR" sz="700" b="1" kern="1400" dirty="0" smtClean="0">
                          <a:solidFill>
                            <a:srgbClr val="222222"/>
                          </a:solidFill>
                          <a:effectLst/>
                          <a:latin typeface="Gill Sans MT"/>
                        </a:rPr>
                        <a:t>Travail             </a:t>
                      </a:r>
                      <a:r>
                        <a:rPr lang="fr-FR" sz="700" kern="1400" dirty="0" smtClean="0">
                          <a:solidFill>
                            <a:srgbClr val="222222"/>
                          </a:solidFill>
                          <a:effectLst/>
                          <a:latin typeface="Gill Sans MT"/>
                        </a:rPr>
                        <a:t>CV </a:t>
                      </a:r>
                      <a:r>
                        <a:rPr lang="fr-FR" sz="700" kern="1400" dirty="0">
                          <a:solidFill>
                            <a:srgbClr val="222222"/>
                          </a:solidFill>
                          <a:effectLst/>
                          <a:latin typeface="Gill Sans MT"/>
                        </a:rPr>
                        <a:t>7, quartier Simarouba, place </a:t>
                      </a:r>
                      <a:r>
                        <a:rPr lang="fr-FR" sz="700" kern="1400" dirty="0" smtClean="0">
                          <a:solidFill>
                            <a:srgbClr val="222222"/>
                          </a:solidFill>
                          <a:effectLst/>
                          <a:latin typeface="Gill Sans MT"/>
                        </a:rPr>
                        <a:t>Condamine BP </a:t>
                      </a:r>
                      <a:r>
                        <a:rPr lang="fr-FR" sz="700" kern="1400" dirty="0">
                          <a:solidFill>
                            <a:srgbClr val="222222"/>
                          </a:solidFill>
                          <a:effectLst/>
                          <a:latin typeface="Gill Sans MT"/>
                        </a:rPr>
                        <a:t>710 - 97387 Kourou</a:t>
                      </a:r>
                      <a:br>
                        <a:rPr lang="fr-FR" sz="700" kern="1400" dirty="0">
                          <a:solidFill>
                            <a:srgbClr val="222222"/>
                          </a:solidFill>
                          <a:effectLst/>
                          <a:latin typeface="Gill Sans MT"/>
                        </a:rPr>
                      </a:br>
                      <a:r>
                        <a:rPr lang="fr-FR" sz="700" kern="1400" dirty="0">
                          <a:solidFill>
                            <a:srgbClr val="222222"/>
                          </a:solidFill>
                          <a:effectLst/>
                          <a:latin typeface="Gill Sans MT"/>
                        </a:rPr>
                        <a:t>Téléphone : 05 94 32 74 95</a:t>
                      </a:r>
                      <a:r>
                        <a:rPr lang="fr-FR" sz="700" kern="1400" dirty="0">
                          <a:solidFill>
                            <a:srgbClr val="5A5A5A"/>
                          </a:solidFill>
                          <a:effectLst/>
                          <a:latin typeface="Gill Sans MT"/>
                        </a:rPr>
                        <a:t>    </a:t>
                      </a:r>
                      <a:r>
                        <a:rPr lang="fr-FR" sz="700" kern="1400" dirty="0">
                          <a:solidFill>
                            <a:srgbClr val="222222"/>
                          </a:solidFill>
                          <a:effectLst/>
                          <a:latin typeface="Gill Sans MT"/>
                        </a:rPr>
                        <a:t>Fax : 05 94 32 59 </a:t>
                      </a:r>
                      <a:r>
                        <a:rPr lang="fr-FR" sz="700" kern="1400" dirty="0" smtClean="0">
                          <a:solidFill>
                            <a:srgbClr val="222222"/>
                          </a:solidFill>
                          <a:effectLst/>
                          <a:latin typeface="Gill Sans MT"/>
                        </a:rPr>
                        <a:t>89</a:t>
                      </a:r>
                      <a:r>
                        <a:rPr lang="fr-FR" sz="700" kern="1400" dirty="0">
                          <a:solidFill>
                            <a:srgbClr val="000000"/>
                          </a:solidFill>
                          <a:effectLst/>
                          <a:latin typeface="Gill Sans MT"/>
                        </a:rPr>
                        <a:t> </a:t>
                      </a:r>
                      <a:endParaRPr lang="fr-FR" sz="800" kern="1400" dirty="0">
                        <a:solidFill>
                          <a:srgbClr val="000000"/>
                        </a:solidFill>
                        <a:effectLst/>
                        <a:latin typeface="Gill Sans MT"/>
                      </a:endParaRPr>
                    </a:p>
                  </a:txBody>
                  <a:tcPr marL="51934" marR="51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40000"/>
                        <a:lumOff val="60000"/>
                      </a:schemeClr>
                    </a:solidFill>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1783912948"/>
              </p:ext>
            </p:extLst>
          </p:nvPr>
        </p:nvGraphicFramePr>
        <p:xfrm>
          <a:off x="7236296" y="1563638"/>
          <a:ext cx="1656183" cy="936104"/>
        </p:xfrm>
        <a:graphic>
          <a:graphicData uri="http://schemas.openxmlformats.org/drawingml/2006/table">
            <a:tbl>
              <a:tblPr/>
              <a:tblGrid>
                <a:gridCol w="1656183"/>
              </a:tblGrid>
              <a:tr h="936104">
                <a:tc>
                  <a:txBody>
                    <a:bodyPr/>
                    <a:lstStyle/>
                    <a:p>
                      <a:pPr marR="0" indent="0" algn="ctr" rtl="0">
                        <a:lnSpc>
                          <a:spcPct val="125000"/>
                        </a:lnSpc>
                        <a:spcBef>
                          <a:spcPts val="600"/>
                        </a:spcBef>
                        <a:spcAft>
                          <a:spcPts val="1400"/>
                        </a:spcAft>
                      </a:pPr>
                      <a:r>
                        <a:rPr lang="fr-FR" sz="700" b="1" kern="1400" dirty="0" smtClean="0">
                          <a:solidFill>
                            <a:srgbClr val="000000"/>
                          </a:solidFill>
                          <a:effectLst/>
                          <a:latin typeface="Gill Sans MT"/>
                        </a:rPr>
                        <a:t>Direction </a:t>
                      </a:r>
                      <a:r>
                        <a:rPr lang="fr-FR" sz="700" b="1" kern="1400" dirty="0" smtClean="0">
                          <a:solidFill>
                            <a:srgbClr val="000000"/>
                          </a:solidFill>
                          <a:effectLst/>
                          <a:latin typeface="Gill Sans MT"/>
                        </a:rPr>
                        <a:t>– </a:t>
                      </a:r>
                      <a:r>
                        <a:rPr lang="fr-FR" sz="700" b="1" kern="1400" dirty="0">
                          <a:solidFill>
                            <a:srgbClr val="000000"/>
                          </a:solidFill>
                          <a:effectLst/>
                          <a:latin typeface="Gill Sans MT"/>
                        </a:rPr>
                        <a:t>Pôle 3E (Economie-Entreprises –Emploi) </a:t>
                      </a:r>
                      <a:r>
                        <a:rPr lang="fr-FR" sz="700" kern="1400" dirty="0">
                          <a:solidFill>
                            <a:srgbClr val="222222"/>
                          </a:solidFill>
                          <a:effectLst/>
                          <a:latin typeface="Gill Sans MT"/>
                        </a:rPr>
                        <a:t>859, rocade de Zéphir CS 46009</a:t>
                      </a:r>
                      <a:br>
                        <a:rPr lang="fr-FR" sz="700" kern="1400" dirty="0">
                          <a:solidFill>
                            <a:srgbClr val="222222"/>
                          </a:solidFill>
                          <a:effectLst/>
                          <a:latin typeface="Gill Sans MT"/>
                        </a:rPr>
                      </a:br>
                      <a:r>
                        <a:rPr lang="fr-FR" sz="700" kern="1400" dirty="0">
                          <a:solidFill>
                            <a:srgbClr val="222222"/>
                          </a:solidFill>
                          <a:effectLst/>
                          <a:latin typeface="Gill Sans MT"/>
                        </a:rPr>
                        <a:t>97300 Cayenne Cedex </a:t>
                      </a:r>
                      <a:br>
                        <a:rPr lang="fr-FR" sz="700" kern="1400" dirty="0">
                          <a:solidFill>
                            <a:srgbClr val="222222"/>
                          </a:solidFill>
                          <a:effectLst/>
                          <a:latin typeface="Gill Sans MT"/>
                        </a:rPr>
                      </a:br>
                      <a:r>
                        <a:rPr lang="fr-FR" sz="700" kern="1400" dirty="0">
                          <a:solidFill>
                            <a:srgbClr val="222222"/>
                          </a:solidFill>
                          <a:effectLst/>
                          <a:latin typeface="Gill Sans MT"/>
                        </a:rPr>
                        <a:t>Téléphone : 05 94 29 53 53</a:t>
                      </a:r>
                      <a:r>
                        <a:rPr lang="fr-FR" sz="700" kern="1400" dirty="0">
                          <a:solidFill>
                            <a:srgbClr val="5A5A5A"/>
                          </a:solidFill>
                          <a:effectLst/>
                          <a:latin typeface="Gill Sans MT"/>
                        </a:rPr>
                        <a:t>       </a:t>
                      </a:r>
                      <a:r>
                        <a:rPr lang="fr-FR" sz="700" kern="1400" dirty="0">
                          <a:solidFill>
                            <a:srgbClr val="222222"/>
                          </a:solidFill>
                          <a:effectLst/>
                          <a:latin typeface="Gill Sans MT"/>
                        </a:rPr>
                        <a:t>Fax : 05 94 29 53 66</a:t>
                      </a:r>
                      <a:r>
                        <a:rPr lang="fr-FR" sz="700" b="1" kern="1400" dirty="0">
                          <a:solidFill>
                            <a:srgbClr val="000000"/>
                          </a:solidFill>
                          <a:effectLst/>
                          <a:latin typeface="Gill Sans MT"/>
                        </a:rPr>
                        <a:t> </a:t>
                      </a:r>
                      <a:endParaRPr lang="fr-FR" sz="800" kern="1400" dirty="0">
                        <a:solidFill>
                          <a:srgbClr val="000000"/>
                        </a:solidFill>
                        <a:effectLst/>
                        <a:latin typeface="Gill Sans MT"/>
                      </a:endParaRPr>
                    </a:p>
                  </a:txBody>
                  <a:tcPr marL="51934" marR="519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1E1C2"/>
                    </a:solidFill>
                  </a:tcPr>
                </a:tc>
              </a:tr>
            </a:tbl>
          </a:graphicData>
        </a:graphic>
      </p:graphicFrame>
      <p:pic>
        <p:nvPicPr>
          <p:cNvPr id="1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0152" y="2427734"/>
            <a:ext cx="122555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8870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55526"/>
            <a:ext cx="8229600" cy="936104"/>
          </a:xfrm>
        </p:spPr>
        <p:txBody>
          <a:bodyPr>
            <a:normAutofit fontScale="90000"/>
          </a:bodyPr>
          <a:lstStyle/>
          <a:p>
            <a:pPr marL="355600" indent="0">
              <a:spcAft>
                <a:spcPts val="1200"/>
              </a:spcAft>
              <a:defRPr/>
            </a:pPr>
            <a:r>
              <a:rPr lang="fr-FR" dirty="0">
                <a:solidFill>
                  <a:srgbClr val="000000"/>
                </a:solidFill>
              </a:rPr>
              <a:t>4</a:t>
            </a:r>
            <a:r>
              <a:rPr lang="fr-FR" dirty="0" smtClean="0">
                <a:solidFill>
                  <a:srgbClr val="000000"/>
                </a:solidFill>
              </a:rPr>
              <a:t>° Parité parmi </a:t>
            </a:r>
            <a:r>
              <a:rPr lang="fr-FR" dirty="0">
                <a:solidFill>
                  <a:srgbClr val="000000"/>
                </a:solidFill>
              </a:rPr>
              <a:t>les dix salariés ayant perçu les plus hautes </a:t>
            </a:r>
            <a:r>
              <a:rPr lang="fr-FR" dirty="0" smtClean="0">
                <a:solidFill>
                  <a:srgbClr val="000000"/>
                </a:solidFill>
              </a:rPr>
              <a:t>rémunérations : </a:t>
            </a:r>
            <a:r>
              <a:rPr lang="fr-FR" dirty="0" smtClean="0"/>
              <a:t>0 </a:t>
            </a:r>
            <a:r>
              <a:rPr lang="fr-FR" dirty="0"/>
              <a:t>à 10 points</a:t>
            </a:r>
            <a:endParaRPr lang="fr-FR" dirty="0">
              <a:solidFill>
                <a:srgbClr val="000000"/>
              </a:solidFill>
            </a:endParaRPr>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10</a:t>
            </a:fld>
            <a:endParaRPr lang="fr-FR" dirty="0"/>
          </a:p>
        </p:txBody>
      </p:sp>
      <p:sp>
        <p:nvSpPr>
          <p:cNvPr id="3" name="Rectangle 2"/>
          <p:cNvSpPr/>
          <p:nvPr/>
        </p:nvSpPr>
        <p:spPr>
          <a:xfrm>
            <a:off x="644435" y="1707654"/>
            <a:ext cx="4536504" cy="2308324"/>
          </a:xfrm>
          <a:prstGeom prst="rect">
            <a:avLst/>
          </a:prstGeom>
        </p:spPr>
        <p:txBody>
          <a:bodyPr wrap="square">
            <a:spAutoFit/>
          </a:bodyPr>
          <a:lstStyle/>
          <a:p>
            <a:pPr marL="285750" indent="-285750">
              <a:buFont typeface="Arial" panose="020B0604020202020204" pitchFamily="34" charset="0"/>
              <a:buChar char="•"/>
            </a:pPr>
            <a:r>
              <a:rPr lang="fr-FR" b="1" dirty="0"/>
              <a:t>L’indicateur permet d’apprécier la parité </a:t>
            </a:r>
            <a:r>
              <a:rPr lang="fr-FR" dirty="0"/>
              <a:t>parmi les dix plus </a:t>
            </a:r>
            <a:r>
              <a:rPr lang="fr-FR" dirty="0" smtClean="0"/>
              <a:t>hautes rémunérations </a:t>
            </a:r>
            <a:r>
              <a:rPr lang="fr-FR" dirty="0"/>
              <a:t>de l’entreprise</a:t>
            </a:r>
            <a:r>
              <a:rPr lang="fr-FR" dirty="0" smtClean="0"/>
              <a:t>.</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b="1" dirty="0"/>
              <a:t>L’indicateur est le plus petit des deux nombres entre le nombre </a:t>
            </a:r>
            <a:r>
              <a:rPr lang="fr-FR" b="1" dirty="0" smtClean="0"/>
              <a:t>de femmes </a:t>
            </a:r>
            <a:r>
              <a:rPr lang="fr-FR" b="1" dirty="0"/>
              <a:t>et le nombre </a:t>
            </a:r>
            <a:r>
              <a:rPr lang="fr-FR" b="1" dirty="0" smtClean="0"/>
              <a:t>d’hommes </a:t>
            </a:r>
            <a:r>
              <a:rPr lang="fr-FR" dirty="0"/>
              <a:t>parmi les salariés ayant perçu </a:t>
            </a:r>
            <a:r>
              <a:rPr lang="fr-FR" dirty="0" smtClean="0"/>
              <a:t>les 10 </a:t>
            </a:r>
            <a:r>
              <a:rPr lang="fr-FR" dirty="0"/>
              <a:t>plus hautes rémunérations.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5335" y="1746721"/>
            <a:ext cx="3524023" cy="2269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946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Index et indicateurs non calculables</a:t>
            </a:r>
            <a:endParaRPr lang="fr-FR" dirty="0">
              <a:solidFill>
                <a:srgbClr val="FF0000"/>
              </a:solidFill>
            </a:endParaRPr>
          </a:p>
        </p:txBody>
      </p:sp>
      <p:sp>
        <p:nvSpPr>
          <p:cNvPr id="3" name="Espace réservé du contenu 2"/>
          <p:cNvSpPr>
            <a:spLocks noGrp="1"/>
          </p:cNvSpPr>
          <p:nvPr>
            <p:ph idx="1"/>
          </p:nvPr>
        </p:nvSpPr>
        <p:spPr>
          <a:xfrm>
            <a:off x="457200" y="1491630"/>
            <a:ext cx="8219256" cy="3168352"/>
          </a:xfrm>
        </p:spPr>
        <p:txBody>
          <a:bodyPr>
            <a:normAutofit fontScale="62500" lnSpcReduction="20000"/>
          </a:bodyPr>
          <a:lstStyle/>
          <a:p>
            <a:r>
              <a:rPr lang="fr-FR" dirty="0"/>
              <a:t>L’addition des points obtenus par l’entreprise en application du barème sur chaque indicateur permet de déterminer le niveau de résultat global de l’entreprise, sur un total de 100 points. </a:t>
            </a:r>
          </a:p>
          <a:p>
            <a:r>
              <a:rPr lang="fr-FR" b="1" dirty="0" smtClean="0"/>
              <a:t>Les </a:t>
            </a:r>
            <a:r>
              <a:rPr lang="fr-FR" b="1" dirty="0"/>
              <a:t>indicateurs ne sont pas </a:t>
            </a:r>
            <a:r>
              <a:rPr lang="fr-FR" b="1" dirty="0" smtClean="0"/>
              <a:t>calculables : </a:t>
            </a:r>
          </a:p>
          <a:p>
            <a:endParaRPr lang="fr-FR" b="1" dirty="0"/>
          </a:p>
          <a:p>
            <a:pPr lvl="1">
              <a:buFont typeface="Arial" panose="020B0604020202020204" pitchFamily="34" charset="0"/>
              <a:buChar char="►"/>
            </a:pPr>
            <a:r>
              <a:rPr lang="fr-FR" sz="2100" b="1" dirty="0"/>
              <a:t>Si les effectifs pris en compte dans le calcul de l’indicateur </a:t>
            </a:r>
            <a:r>
              <a:rPr lang="fr-FR" sz="2100" b="1" dirty="0" smtClean="0"/>
              <a:t>1 sur </a:t>
            </a:r>
            <a:r>
              <a:rPr lang="fr-FR" sz="2100" b="1" dirty="0"/>
              <a:t>l’écart de rémunération sont inférieurs à 40% des effectifs de l’entreprise</a:t>
            </a:r>
            <a:r>
              <a:rPr lang="fr-FR" sz="2100" dirty="0"/>
              <a:t>, l’indicateur n’est pas calculable et de ce fait, l’Index ne pourra être calculé cette année-là</a:t>
            </a:r>
            <a:r>
              <a:rPr lang="fr-FR" sz="2100" dirty="0" smtClean="0"/>
              <a:t>.</a:t>
            </a:r>
          </a:p>
          <a:p>
            <a:pPr lvl="1">
              <a:buFont typeface="Arial" panose="020B0604020202020204" pitchFamily="34" charset="0"/>
              <a:buChar char="►"/>
            </a:pPr>
            <a:r>
              <a:rPr lang="fr-FR" sz="2100" b="1" dirty="0" smtClean="0"/>
              <a:t>Si aucune augmentation individuelle n’est intervenue au cours de la période de référence annuelle considérée ou que l’entreprise ne comporte pas au moins cinq femmes et cinq hommes</a:t>
            </a:r>
            <a:r>
              <a:rPr lang="fr-FR" sz="2100" dirty="0" smtClean="0"/>
              <a:t>, l’indicateur n’est pas calculable et de ce fait, l’Index ne pourra être calculé cette année-là. </a:t>
            </a:r>
            <a:endParaRPr lang="fr-FR" sz="2100" dirty="0"/>
          </a:p>
          <a:p>
            <a:pPr lvl="1">
              <a:buFont typeface="Arial" panose="020B0604020202020204" pitchFamily="34" charset="0"/>
              <a:buChar char="►"/>
            </a:pPr>
            <a:r>
              <a:rPr lang="fr-FR" sz="2100" b="1" dirty="0"/>
              <a:t>S’il n’est pas possible de calculer </a:t>
            </a:r>
            <a:r>
              <a:rPr lang="fr-FR" sz="2100" b="1" dirty="0" smtClean="0"/>
              <a:t>l’indicateur «maternité » </a:t>
            </a:r>
            <a:r>
              <a:rPr lang="fr-FR" sz="2100" dirty="0" smtClean="0"/>
              <a:t>celui-ci est neutralisé </a:t>
            </a:r>
            <a:r>
              <a:rPr lang="fr-FR" sz="2100" dirty="0"/>
              <a:t>et le nombre de points obtenus pour l’Index est ramené sur 100 proportionnellement. </a:t>
            </a:r>
            <a:endParaRPr lang="fr-FR" sz="2100" dirty="0" smtClean="0"/>
          </a:p>
          <a:p>
            <a:pPr lvl="1">
              <a:buFont typeface="Arial" panose="020B0604020202020204" pitchFamily="34" charset="0"/>
              <a:buChar char="►"/>
            </a:pPr>
            <a:endParaRPr lang="fr-FR" sz="2100" dirty="0"/>
          </a:p>
          <a:p>
            <a:r>
              <a:rPr lang="fr-FR" b="1" dirty="0" smtClean="0">
                <a:solidFill>
                  <a:schemeClr val="accent6">
                    <a:lumMod val="75000"/>
                  </a:schemeClr>
                </a:solidFill>
              </a:rPr>
              <a:t>Les </a:t>
            </a:r>
            <a:r>
              <a:rPr lang="fr-FR" b="1" dirty="0">
                <a:solidFill>
                  <a:schemeClr val="accent6">
                    <a:lumMod val="75000"/>
                  </a:schemeClr>
                </a:solidFill>
              </a:rPr>
              <a:t>indicateurs calculables doivent représenter au moins 75 points de l’Index </a:t>
            </a:r>
            <a:r>
              <a:rPr lang="fr-FR" dirty="0">
                <a:solidFill>
                  <a:schemeClr val="accent6">
                    <a:lumMod val="75000"/>
                  </a:schemeClr>
                </a:solidFill>
              </a:rPr>
              <a:t>sinon celui-ci n’est pas calculable pour l’année concernée</a:t>
            </a:r>
            <a:r>
              <a:rPr lang="fr-FR" dirty="0" smtClean="0">
                <a:solidFill>
                  <a:schemeClr val="accent6">
                    <a:lumMod val="75000"/>
                  </a:schemeClr>
                </a:solidFill>
              </a:rPr>
              <a:t>.</a:t>
            </a:r>
            <a:endParaRPr lang="fr-FR" dirty="0">
              <a:solidFill>
                <a:schemeClr val="accent6">
                  <a:lumMod val="75000"/>
                </a:schemeClr>
              </a:solidFill>
            </a:endParaRPr>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11</a:t>
            </a:fld>
            <a:endParaRPr lang="fr-FR" dirty="0"/>
          </a:p>
        </p:txBody>
      </p:sp>
    </p:spTree>
    <p:extLst>
      <p:ext uri="{BB962C8B-B14F-4D97-AF65-F5344CB8AC3E}">
        <p14:creationId xmlns:p14="http://schemas.microsoft.com/office/powerpoint/2010/main" val="3620327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915566"/>
            <a:ext cx="7772400" cy="1102519"/>
          </a:xfrm>
        </p:spPr>
        <p:txBody>
          <a:bodyPr>
            <a:normAutofit fontScale="90000"/>
          </a:bodyPr>
          <a:lstStyle/>
          <a:p>
            <a:r>
              <a:rPr lang="fr-FR" dirty="0" smtClean="0"/>
              <a:t>Les mesures de publicité et de correction</a:t>
            </a:r>
            <a:endParaRPr lang="fr-FR" dirty="0"/>
          </a:p>
        </p:txBody>
      </p:sp>
      <p:sp>
        <p:nvSpPr>
          <p:cNvPr id="3" name="Sous-titre 2"/>
          <p:cNvSpPr>
            <a:spLocks noGrp="1"/>
          </p:cNvSpPr>
          <p:nvPr>
            <p:ph type="subTitle" idx="1"/>
          </p:nvPr>
        </p:nvSpPr>
        <p:spPr>
          <a:xfrm>
            <a:off x="1331640" y="2499742"/>
            <a:ext cx="6440760" cy="1368152"/>
          </a:xfrm>
        </p:spPr>
        <p:txBody>
          <a:bodyPr>
            <a:noAutofit/>
          </a:bodyPr>
          <a:lstStyle/>
          <a:p>
            <a:r>
              <a:rPr lang="fr-FR" sz="2400" b="1" dirty="0" smtClean="0">
                <a:solidFill>
                  <a:schemeClr val="accent6">
                    <a:lumMod val="75000"/>
                  </a:schemeClr>
                </a:solidFill>
              </a:rPr>
              <a:t>Site internet </a:t>
            </a:r>
          </a:p>
          <a:p>
            <a:r>
              <a:rPr lang="fr-FR" sz="2400" b="1" dirty="0" smtClean="0">
                <a:solidFill>
                  <a:schemeClr val="accent6">
                    <a:lumMod val="75000"/>
                  </a:schemeClr>
                </a:solidFill>
              </a:rPr>
              <a:t>CSE - Inspection du travail </a:t>
            </a:r>
          </a:p>
          <a:p>
            <a:r>
              <a:rPr lang="fr-FR" sz="2400" b="1" dirty="0">
                <a:solidFill>
                  <a:schemeClr val="accent6">
                    <a:lumMod val="75000"/>
                  </a:schemeClr>
                </a:solidFill>
              </a:rPr>
              <a:t>Mesures de correction</a:t>
            </a:r>
          </a:p>
          <a:p>
            <a:endParaRPr lang="fr-FR" sz="2400" b="1" dirty="0">
              <a:solidFill>
                <a:schemeClr val="accent6">
                  <a:lumMod val="75000"/>
                </a:schemeClr>
              </a:solidFill>
            </a:endParaRPr>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12</a:t>
            </a:fld>
            <a:endParaRPr lang="fr-FR" dirty="0"/>
          </a:p>
        </p:txBody>
      </p:sp>
    </p:spTree>
    <p:extLst>
      <p:ext uri="{BB962C8B-B14F-4D97-AF65-F5344CB8AC3E}">
        <p14:creationId xmlns:p14="http://schemas.microsoft.com/office/powerpoint/2010/main" val="3217314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L’obligation </a:t>
            </a:r>
            <a:r>
              <a:rPr lang="fr-FR" dirty="0"/>
              <a:t>de publication et de transmission</a:t>
            </a:r>
          </a:p>
        </p:txBody>
      </p:sp>
      <p:sp>
        <p:nvSpPr>
          <p:cNvPr id="3" name="Espace réservé du contenu 2"/>
          <p:cNvSpPr>
            <a:spLocks noGrp="1"/>
          </p:cNvSpPr>
          <p:nvPr>
            <p:ph idx="1"/>
          </p:nvPr>
        </p:nvSpPr>
        <p:spPr>
          <a:xfrm>
            <a:off x="457200" y="1563638"/>
            <a:ext cx="8229600" cy="3240360"/>
          </a:xfrm>
        </p:spPr>
        <p:txBody>
          <a:bodyPr>
            <a:normAutofit/>
          </a:bodyPr>
          <a:lstStyle/>
          <a:p>
            <a:r>
              <a:rPr lang="fr-FR" sz="2000" dirty="0"/>
              <a:t>Chaque année, avant le 1er mars, les entreprises devront </a:t>
            </a:r>
            <a:r>
              <a:rPr lang="fr-FR" sz="2000" dirty="0" smtClean="0"/>
              <a:t>:</a:t>
            </a:r>
            <a:endParaRPr lang="fr-FR" sz="2000" dirty="0"/>
          </a:p>
          <a:p>
            <a:pPr lvl="1">
              <a:buFont typeface="Arial" panose="020B0604020202020204" pitchFamily="34" charset="0"/>
              <a:buChar char="►"/>
            </a:pPr>
            <a:r>
              <a:rPr lang="fr-FR" sz="1800" b="1" dirty="0"/>
              <a:t>Publier leur Index sur leur site Internet </a:t>
            </a:r>
            <a:r>
              <a:rPr lang="fr-FR" sz="1100" dirty="0" smtClean="0"/>
              <a:t>(à défaut en informer les salariés par tout moyen) </a:t>
            </a:r>
            <a:endParaRPr lang="fr-FR" sz="1100" dirty="0"/>
          </a:p>
          <a:p>
            <a:pPr lvl="1">
              <a:buFont typeface="Arial" panose="020B0604020202020204" pitchFamily="34" charset="0"/>
              <a:buChar char="►"/>
            </a:pPr>
            <a:r>
              <a:rPr lang="fr-FR" sz="1800" b="1" dirty="0"/>
              <a:t>Mettre à disposition du CSE, </a:t>
            </a:r>
            <a:r>
              <a:rPr lang="fr-FR" sz="1800" dirty="0"/>
              <a:t>via la base de données économiques et sociales, les résultats de chacun des indicateurs et la note globale, accompagnés de toutes </a:t>
            </a:r>
            <a:r>
              <a:rPr lang="fr-FR" sz="1800" dirty="0" smtClean="0"/>
              <a:t>explication utile. </a:t>
            </a:r>
          </a:p>
          <a:p>
            <a:pPr lvl="1">
              <a:buFont typeface="Arial" panose="020B0604020202020204" pitchFamily="34" charset="0"/>
              <a:buChar char="►"/>
            </a:pPr>
            <a:r>
              <a:rPr lang="fr-FR" sz="1800" b="1" dirty="0" smtClean="0"/>
              <a:t>Communiquer </a:t>
            </a:r>
            <a:r>
              <a:rPr lang="fr-FR" sz="1800" b="1" dirty="0"/>
              <a:t>à la </a:t>
            </a:r>
            <a:r>
              <a:rPr lang="fr-FR" sz="1800" b="1" dirty="0" smtClean="0"/>
              <a:t>DIRECCTE les </a:t>
            </a:r>
            <a:r>
              <a:rPr lang="fr-FR" sz="1800" b="1" dirty="0"/>
              <a:t>résultats de chacun des indicateurs et la note globale. </a:t>
            </a:r>
            <a:r>
              <a:rPr lang="fr-FR" sz="1800" dirty="0"/>
              <a:t>Cette transmission se fait </a:t>
            </a:r>
            <a:r>
              <a:rPr lang="fr-FR" sz="1800" dirty="0" smtClean="0"/>
              <a:t>via </a:t>
            </a:r>
            <a:r>
              <a:rPr lang="fr-FR" sz="1800" dirty="0"/>
              <a:t>le site internet du ministère. </a:t>
            </a:r>
            <a:endParaRPr lang="fr-FR" sz="1800" dirty="0" smtClean="0"/>
          </a:p>
          <a:p>
            <a:pPr lvl="1">
              <a:buFont typeface="Arial" panose="020B0604020202020204" pitchFamily="34" charset="0"/>
              <a:buChar char="►"/>
            </a:pPr>
            <a:r>
              <a:rPr lang="fr-FR" sz="1800" i="1" dirty="0" smtClean="0">
                <a:solidFill>
                  <a:srgbClr val="FF0000"/>
                </a:solidFill>
              </a:rPr>
              <a:t>Même </a:t>
            </a:r>
            <a:r>
              <a:rPr lang="fr-FR" sz="1800" i="1" dirty="0">
                <a:solidFill>
                  <a:srgbClr val="FF0000"/>
                </a:solidFill>
              </a:rPr>
              <a:t>si l’index n’est pas calculable, les indicateurs calculés doivent être transmis au CSE et à la </a:t>
            </a:r>
            <a:r>
              <a:rPr lang="fr-FR" sz="1800" i="1" dirty="0" smtClean="0">
                <a:solidFill>
                  <a:srgbClr val="FF0000"/>
                </a:solidFill>
              </a:rPr>
              <a:t>DIRECCTE.</a:t>
            </a:r>
            <a:endParaRPr lang="fr-FR" sz="1800" i="1" dirty="0">
              <a:solidFill>
                <a:srgbClr val="FF0000"/>
              </a:solidFill>
            </a:endParaRPr>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13</a:t>
            </a:fld>
            <a:endParaRPr lang="fr-FR" dirty="0"/>
          </a:p>
        </p:txBody>
      </p:sp>
    </p:spTree>
    <p:extLst>
      <p:ext uri="{BB962C8B-B14F-4D97-AF65-F5344CB8AC3E}">
        <p14:creationId xmlns:p14="http://schemas.microsoft.com/office/powerpoint/2010/main" val="2445739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 niveau de résultat minimal et les mesures de correction</a:t>
            </a:r>
          </a:p>
        </p:txBody>
      </p:sp>
      <p:sp>
        <p:nvSpPr>
          <p:cNvPr id="3" name="Espace réservé du contenu 2"/>
          <p:cNvSpPr>
            <a:spLocks noGrp="1"/>
          </p:cNvSpPr>
          <p:nvPr>
            <p:ph idx="1"/>
          </p:nvPr>
        </p:nvSpPr>
        <p:spPr>
          <a:xfrm>
            <a:off x="467544" y="1347614"/>
            <a:ext cx="8229600" cy="3240360"/>
          </a:xfrm>
        </p:spPr>
        <p:txBody>
          <a:bodyPr>
            <a:normAutofit fontScale="92500" lnSpcReduction="10000"/>
          </a:bodyPr>
          <a:lstStyle/>
          <a:p>
            <a:endParaRPr lang="fr-FR" dirty="0"/>
          </a:p>
          <a:p>
            <a:r>
              <a:rPr lang="fr-FR" b="1" dirty="0">
                <a:solidFill>
                  <a:srgbClr val="FF0000"/>
                </a:solidFill>
              </a:rPr>
              <a:t>Si l’entreprise obtient moins de 75 points sur 100, elle </a:t>
            </a:r>
            <a:r>
              <a:rPr lang="fr-FR" b="1" dirty="0" smtClean="0">
                <a:solidFill>
                  <a:srgbClr val="FF0000"/>
                </a:solidFill>
              </a:rPr>
              <a:t>doit </a:t>
            </a:r>
            <a:r>
              <a:rPr lang="fr-FR" b="1" dirty="0">
                <a:solidFill>
                  <a:srgbClr val="FF0000"/>
                </a:solidFill>
              </a:rPr>
              <a:t>définir les mesures de correction</a:t>
            </a:r>
            <a:r>
              <a:rPr lang="fr-FR" dirty="0"/>
              <a:t>, le cas échéant en allouant une enveloppe de rattrapage salarial, afin d’obtenir un index supérieur ou égal à 75 dans un délai de 3 ans à compter de la publication de </a:t>
            </a:r>
            <a:r>
              <a:rPr lang="fr-FR" dirty="0" smtClean="0"/>
              <a:t>l’Index. </a:t>
            </a:r>
          </a:p>
          <a:p>
            <a:r>
              <a:rPr lang="fr-FR" sz="2200" dirty="0" smtClean="0"/>
              <a:t>Ces </a:t>
            </a:r>
            <a:r>
              <a:rPr lang="fr-FR" sz="2200" dirty="0"/>
              <a:t>mesures </a:t>
            </a:r>
            <a:r>
              <a:rPr lang="fr-FR" sz="2200" dirty="0" smtClean="0"/>
              <a:t>seront </a:t>
            </a:r>
            <a:r>
              <a:rPr lang="fr-FR" sz="2200" dirty="0"/>
              <a:t>définies </a:t>
            </a:r>
            <a:r>
              <a:rPr lang="fr-FR" sz="2200" dirty="0" smtClean="0"/>
              <a:t>:</a:t>
            </a:r>
            <a:endParaRPr lang="fr-FR" sz="2200" dirty="0"/>
          </a:p>
          <a:p>
            <a:pPr lvl="1">
              <a:buFont typeface="Arial" panose="020B0604020202020204" pitchFamily="34" charset="0"/>
              <a:buChar char="►"/>
            </a:pPr>
            <a:r>
              <a:rPr lang="fr-FR" sz="1900" dirty="0"/>
              <a:t>dans le cadre de la négociation relative à l’égalité </a:t>
            </a:r>
            <a:r>
              <a:rPr lang="fr-FR" sz="1900" dirty="0" smtClean="0"/>
              <a:t>professionnelle</a:t>
            </a:r>
          </a:p>
          <a:p>
            <a:pPr lvl="1">
              <a:buFont typeface="Arial" panose="020B0604020202020204" pitchFamily="34" charset="0"/>
              <a:buChar char="►"/>
            </a:pPr>
            <a:r>
              <a:rPr lang="fr-FR" sz="1900" dirty="0" smtClean="0"/>
              <a:t>ou</a:t>
            </a:r>
            <a:r>
              <a:rPr lang="fr-FR" sz="1900" dirty="0"/>
              <a:t>, à défaut d’accord, par décision unilatérale de l’employeur et après consultation du </a:t>
            </a:r>
            <a:r>
              <a:rPr lang="fr-FR" sz="1900" dirty="0" smtClean="0"/>
              <a:t>CSE. </a:t>
            </a:r>
            <a:endParaRPr lang="fr-FR" sz="1900" dirty="0"/>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14</a:t>
            </a:fld>
            <a:endParaRPr lang="fr-FR" dirty="0"/>
          </a:p>
        </p:txBody>
      </p:sp>
    </p:spTree>
    <p:extLst>
      <p:ext uri="{BB962C8B-B14F-4D97-AF65-F5344CB8AC3E}">
        <p14:creationId xmlns:p14="http://schemas.microsoft.com/office/powerpoint/2010/main" val="3947315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27534"/>
            <a:ext cx="3600400" cy="504056"/>
          </a:xfrm>
        </p:spPr>
        <p:txBody>
          <a:bodyPr>
            <a:normAutofit/>
          </a:bodyPr>
          <a:lstStyle/>
          <a:p>
            <a:r>
              <a:rPr lang="fr-FR" sz="2400" dirty="0" smtClean="0"/>
              <a:t>Les sanctions encourues</a:t>
            </a:r>
            <a:endParaRPr lang="fr-FR" sz="2400" dirty="0"/>
          </a:p>
        </p:txBody>
      </p:sp>
      <p:sp>
        <p:nvSpPr>
          <p:cNvPr id="3" name="Espace réservé du contenu 2"/>
          <p:cNvSpPr>
            <a:spLocks noGrp="1"/>
          </p:cNvSpPr>
          <p:nvPr>
            <p:ph idx="1"/>
          </p:nvPr>
        </p:nvSpPr>
        <p:spPr>
          <a:xfrm>
            <a:off x="1259632" y="1131590"/>
            <a:ext cx="7632848" cy="3672408"/>
          </a:xfrm>
        </p:spPr>
        <p:txBody>
          <a:bodyPr>
            <a:normAutofit fontScale="85000" lnSpcReduction="10000"/>
          </a:bodyPr>
          <a:lstStyle/>
          <a:p>
            <a:r>
              <a:rPr lang="fr-FR" b="1" dirty="0" smtClean="0">
                <a:solidFill>
                  <a:srgbClr val="FF0000"/>
                </a:solidFill>
              </a:rPr>
              <a:t>Sanction des obligations de moyens</a:t>
            </a:r>
            <a:r>
              <a:rPr lang="fr-FR" b="1" dirty="0" smtClean="0"/>
              <a:t>, </a:t>
            </a:r>
            <a:r>
              <a:rPr lang="fr-FR" b="1" dirty="0" smtClean="0">
                <a:solidFill>
                  <a:schemeClr val="accent1">
                    <a:lumMod val="75000"/>
                  </a:schemeClr>
                </a:solidFill>
              </a:rPr>
              <a:t>en cas de défaut de publication, de négociation ou de mesures correctives</a:t>
            </a:r>
          </a:p>
          <a:p>
            <a:pPr lvl="1">
              <a:buFont typeface="Arial" panose="020B0604020202020204" pitchFamily="34" charset="0"/>
              <a:buChar char="►"/>
            </a:pPr>
            <a:r>
              <a:rPr lang="fr-FR" dirty="0" smtClean="0"/>
              <a:t>Absence </a:t>
            </a:r>
            <a:r>
              <a:rPr lang="fr-FR" dirty="0"/>
              <a:t>de couverture par un accord relatif à l’égalité </a:t>
            </a:r>
            <a:r>
              <a:rPr lang="fr-FR" dirty="0" smtClean="0"/>
              <a:t>professionnelle</a:t>
            </a:r>
            <a:endParaRPr lang="fr-FR" dirty="0"/>
          </a:p>
          <a:p>
            <a:pPr lvl="1">
              <a:buFont typeface="Arial" panose="020B0604020202020204" pitchFamily="34" charset="0"/>
              <a:buChar char="►"/>
            </a:pPr>
            <a:r>
              <a:rPr lang="fr-FR" dirty="0"/>
              <a:t>Absence de publication de l’index de l’égalité entre les femmes et les hommes</a:t>
            </a:r>
          </a:p>
          <a:p>
            <a:pPr lvl="1">
              <a:buFont typeface="Arial" panose="020B0604020202020204" pitchFamily="34" charset="0"/>
              <a:buChar char="►"/>
            </a:pPr>
            <a:r>
              <a:rPr lang="fr-FR" dirty="0"/>
              <a:t>Absence de définition des mesures de correction en cas de note </a:t>
            </a:r>
            <a:r>
              <a:rPr lang="fr-FR" dirty="0" smtClean="0"/>
              <a:t>inférieure </a:t>
            </a:r>
            <a:r>
              <a:rPr lang="fr-FR" dirty="0"/>
              <a:t>à 75 (si l’index est calculable)</a:t>
            </a:r>
          </a:p>
          <a:p>
            <a:r>
              <a:rPr lang="fr-FR" b="1" dirty="0" smtClean="0">
                <a:solidFill>
                  <a:srgbClr val="FF0000"/>
                </a:solidFill>
              </a:rPr>
              <a:t>Sanction de l’obligation de résultat</a:t>
            </a:r>
            <a:r>
              <a:rPr lang="fr-FR" b="1" dirty="0" smtClean="0"/>
              <a:t>, </a:t>
            </a:r>
            <a:r>
              <a:rPr lang="fr-FR" b="1" dirty="0" smtClean="0">
                <a:solidFill>
                  <a:schemeClr val="tx2"/>
                </a:solidFill>
              </a:rPr>
              <a:t>si Index </a:t>
            </a:r>
            <a:r>
              <a:rPr lang="fr-FR" b="1" dirty="0">
                <a:solidFill>
                  <a:schemeClr val="tx2"/>
                </a:solidFill>
              </a:rPr>
              <a:t>est inférieur à 75 points pendant </a:t>
            </a:r>
            <a:r>
              <a:rPr lang="fr-FR" b="1" dirty="0" smtClean="0">
                <a:solidFill>
                  <a:schemeClr val="tx2"/>
                </a:solidFill>
              </a:rPr>
              <a:t>3 </a:t>
            </a:r>
            <a:r>
              <a:rPr lang="fr-FR" b="1" dirty="0">
                <a:solidFill>
                  <a:schemeClr val="tx2"/>
                </a:solidFill>
              </a:rPr>
              <a:t>années </a:t>
            </a:r>
            <a:r>
              <a:rPr lang="fr-FR" b="1" dirty="0" smtClean="0">
                <a:solidFill>
                  <a:schemeClr val="tx2"/>
                </a:solidFill>
              </a:rPr>
              <a:t>consécutives</a:t>
            </a:r>
            <a:endParaRPr lang="fr-FR" b="1" dirty="0">
              <a:solidFill>
                <a:schemeClr val="tx2"/>
              </a:solidFill>
            </a:endParaRPr>
          </a:p>
          <a:p>
            <a:r>
              <a:rPr lang="fr-FR" sz="2100" b="1" dirty="0" smtClean="0">
                <a:solidFill>
                  <a:srgbClr val="FF0000"/>
                </a:solidFill>
              </a:rPr>
              <a:t>Pénalité </a:t>
            </a:r>
            <a:r>
              <a:rPr lang="fr-FR" sz="2100" b="1" dirty="0">
                <a:solidFill>
                  <a:srgbClr val="FF0000"/>
                </a:solidFill>
              </a:rPr>
              <a:t>financière </a:t>
            </a:r>
            <a:r>
              <a:rPr lang="fr-FR" sz="2100" b="1" dirty="0" smtClean="0">
                <a:solidFill>
                  <a:srgbClr val="FF0000"/>
                </a:solidFill>
              </a:rPr>
              <a:t>jusqu’à </a:t>
            </a:r>
            <a:r>
              <a:rPr lang="fr-FR" sz="2100" b="1" dirty="0">
                <a:solidFill>
                  <a:srgbClr val="FF0000"/>
                </a:solidFill>
              </a:rPr>
              <a:t>1% de la masse </a:t>
            </a:r>
            <a:r>
              <a:rPr lang="fr-FR" sz="2100" b="1" dirty="0" smtClean="0">
                <a:solidFill>
                  <a:srgbClr val="FF0000"/>
                </a:solidFill>
              </a:rPr>
              <a:t>salariale</a:t>
            </a:r>
          </a:p>
          <a:p>
            <a:pPr lvl="1">
              <a:buFont typeface="Arial" panose="020B0604020202020204" pitchFamily="34" charset="0"/>
              <a:buChar char="►"/>
            </a:pPr>
            <a:r>
              <a:rPr lang="fr-FR" sz="1900" dirty="0" smtClean="0"/>
              <a:t>Pour la sanction des obligations de moyens, mise en demeure avec délai préalable </a:t>
            </a:r>
            <a:r>
              <a:rPr lang="fr-FR" sz="1900" dirty="0"/>
              <a:t>à pénalité </a:t>
            </a:r>
            <a:r>
              <a:rPr lang="fr-FR" sz="1900" dirty="0" smtClean="0"/>
              <a:t>d’1 mois minimum</a:t>
            </a:r>
          </a:p>
          <a:p>
            <a:pPr lvl="1">
              <a:buFont typeface="Arial" panose="020B0604020202020204" pitchFamily="34" charset="0"/>
              <a:buChar char="►"/>
            </a:pPr>
            <a:r>
              <a:rPr lang="fr-FR" sz="1900" dirty="0" smtClean="0"/>
              <a:t>Pour la sanction de l’obligation de résultat, principe du contradictoire </a:t>
            </a:r>
            <a:endParaRPr lang="fr-FR" sz="1900" dirty="0"/>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15</a:t>
            </a:fld>
            <a:endParaRPr lang="fr-FR" dirty="0"/>
          </a:p>
        </p:txBody>
      </p:sp>
    </p:spTree>
    <p:extLst>
      <p:ext uri="{BB962C8B-B14F-4D97-AF65-F5344CB8AC3E}">
        <p14:creationId xmlns:p14="http://schemas.microsoft.com/office/powerpoint/2010/main" val="970655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987574"/>
            <a:ext cx="7772400" cy="1352725"/>
          </a:xfrm>
        </p:spPr>
        <p:txBody>
          <a:bodyPr>
            <a:normAutofit/>
          </a:bodyPr>
          <a:lstStyle/>
          <a:p>
            <a:r>
              <a:rPr lang="fr-FR" sz="3600" dirty="0" smtClean="0"/>
              <a:t>L’accompagnement proposé par le ministère du travail et la Dieccte </a:t>
            </a:r>
            <a:endParaRPr lang="fr-FR" sz="3600" dirty="0"/>
          </a:p>
        </p:txBody>
      </p:sp>
      <p:sp>
        <p:nvSpPr>
          <p:cNvPr id="3" name="Sous-titre 2"/>
          <p:cNvSpPr>
            <a:spLocks noGrp="1"/>
          </p:cNvSpPr>
          <p:nvPr>
            <p:ph type="subTitle" idx="1"/>
          </p:nvPr>
        </p:nvSpPr>
        <p:spPr>
          <a:xfrm>
            <a:off x="1331640" y="2787774"/>
            <a:ext cx="6400800" cy="1440160"/>
          </a:xfrm>
        </p:spPr>
        <p:txBody>
          <a:bodyPr>
            <a:normAutofit fontScale="70000" lnSpcReduction="20000"/>
          </a:bodyPr>
          <a:lstStyle/>
          <a:p>
            <a:r>
              <a:rPr lang="fr-FR" b="1" dirty="0" smtClean="0">
                <a:solidFill>
                  <a:schemeClr val="accent6">
                    <a:lumMod val="75000"/>
                  </a:schemeClr>
                </a:solidFill>
              </a:rPr>
              <a:t>Calculateur-simulateur en ligne</a:t>
            </a:r>
          </a:p>
          <a:p>
            <a:r>
              <a:rPr lang="fr-FR" b="1" dirty="0" smtClean="0">
                <a:solidFill>
                  <a:schemeClr val="accent6">
                    <a:lumMod val="75000"/>
                  </a:schemeClr>
                </a:solidFill>
              </a:rPr>
              <a:t>Foire aux questions</a:t>
            </a:r>
          </a:p>
          <a:p>
            <a:r>
              <a:rPr lang="fr-FR" b="1" dirty="0" smtClean="0">
                <a:solidFill>
                  <a:schemeClr val="accent6">
                    <a:lumMod val="75000"/>
                  </a:schemeClr>
                </a:solidFill>
              </a:rPr>
              <a:t>Référents égalité</a:t>
            </a:r>
          </a:p>
          <a:p>
            <a:r>
              <a:rPr lang="fr-FR" b="1" dirty="0" smtClean="0">
                <a:solidFill>
                  <a:schemeClr val="accent6">
                    <a:lumMod val="75000"/>
                  </a:schemeClr>
                </a:solidFill>
              </a:rPr>
              <a:t>Accompagnement des entreprises</a:t>
            </a:r>
          </a:p>
          <a:p>
            <a:endParaRPr lang="fr-FR" b="1" dirty="0"/>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16</a:t>
            </a:fld>
            <a:endParaRPr lang="fr-FR" dirty="0"/>
          </a:p>
        </p:txBody>
      </p:sp>
    </p:spTree>
    <p:extLst>
      <p:ext uri="{BB962C8B-B14F-4D97-AF65-F5344CB8AC3E}">
        <p14:creationId xmlns:p14="http://schemas.microsoft.com/office/powerpoint/2010/main" val="1731079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71550"/>
            <a:ext cx="8579296" cy="504056"/>
          </a:xfrm>
        </p:spPr>
        <p:txBody>
          <a:bodyPr>
            <a:normAutofit/>
          </a:bodyPr>
          <a:lstStyle/>
          <a:p>
            <a:r>
              <a:rPr lang="fr-FR" sz="2400" dirty="0" smtClean="0"/>
              <a:t>Calculateur – simulateur :  </a:t>
            </a:r>
            <a:r>
              <a:rPr lang="fr-FR" sz="2400" u="sng" dirty="0" smtClean="0">
                <a:solidFill>
                  <a:srgbClr val="00B0F0"/>
                </a:solidFill>
                <a:hlinkClick r:id="rId2" action="ppaction://hlinkfile"/>
              </a:rPr>
              <a:t>index-egapro</a:t>
            </a:r>
            <a:r>
              <a:rPr lang="fr-FR" sz="2400" u="sng" dirty="0">
                <a:solidFill>
                  <a:srgbClr val="00B0F0"/>
                </a:solidFill>
                <a:hlinkClick r:id="rId2" action="ppaction://hlinkfile"/>
              </a:rPr>
              <a:t>.</a:t>
            </a:r>
            <a:r>
              <a:rPr lang="fr-FR" sz="2400" u="sng" dirty="0" smtClean="0">
                <a:solidFill>
                  <a:srgbClr val="00B0F0"/>
                </a:solidFill>
                <a:hlinkClick r:id="rId2" action="ppaction://hlinkfile"/>
              </a:rPr>
              <a:t>travail-emploi.gouv.fr</a:t>
            </a:r>
            <a:endParaRPr lang="fr-FR" sz="2400" u="sng" dirty="0">
              <a:solidFill>
                <a:srgbClr val="00B0F0"/>
              </a:solidFill>
            </a:endParaRPr>
          </a:p>
        </p:txBody>
      </p:sp>
      <p:sp>
        <p:nvSpPr>
          <p:cNvPr id="3" name="Espace réservé du contenu 2"/>
          <p:cNvSpPr>
            <a:spLocks noGrp="1"/>
          </p:cNvSpPr>
          <p:nvPr>
            <p:ph idx="1"/>
          </p:nvPr>
        </p:nvSpPr>
        <p:spPr>
          <a:xfrm>
            <a:off x="971600" y="1923678"/>
            <a:ext cx="3672408" cy="1872208"/>
          </a:xfrm>
        </p:spPr>
        <p:txBody>
          <a:bodyPr>
            <a:normAutofit/>
          </a:bodyPr>
          <a:lstStyle/>
          <a:p>
            <a:pPr>
              <a:buFont typeface="Wingdings" panose="05000000000000000000" pitchFamily="2" charset="2"/>
              <a:buChar char="Ø"/>
            </a:pPr>
            <a:r>
              <a:rPr lang="fr-FR" sz="2000" dirty="0" smtClean="0">
                <a:solidFill>
                  <a:schemeClr val="accent6">
                    <a:lumMod val="75000"/>
                  </a:schemeClr>
                </a:solidFill>
              </a:rPr>
              <a:t>à partir du 5 novembre 2019</a:t>
            </a:r>
          </a:p>
          <a:p>
            <a:pPr marL="0" indent="0">
              <a:buNone/>
            </a:pPr>
            <a:endParaRPr lang="fr-FR" sz="2000" dirty="0" smtClean="0">
              <a:solidFill>
                <a:schemeClr val="accent6">
                  <a:lumMod val="75000"/>
                </a:schemeClr>
              </a:solidFill>
            </a:endParaRPr>
          </a:p>
          <a:p>
            <a:pPr>
              <a:buFont typeface="Wingdings" panose="05000000000000000000" pitchFamily="2" charset="2"/>
              <a:buChar char="ü"/>
            </a:pPr>
            <a:r>
              <a:rPr lang="fr-FR" sz="2000" dirty="0" smtClean="0"/>
              <a:t>Calcul par CSP ou autres catégories</a:t>
            </a:r>
          </a:p>
          <a:p>
            <a:pPr>
              <a:buFont typeface="Wingdings" panose="05000000000000000000" pitchFamily="2" charset="2"/>
              <a:buChar char="ü"/>
            </a:pPr>
            <a:r>
              <a:rPr lang="fr-FR" sz="2000" dirty="0" smtClean="0"/>
              <a:t>Aide enrichie à chaque étape</a:t>
            </a:r>
            <a:endParaRPr lang="fr-FR" sz="2000" dirty="0"/>
          </a:p>
          <a:p>
            <a:endParaRPr lang="fr-FR" dirty="0"/>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17</a:t>
            </a:fld>
            <a:endParaRPr lang="fr-FR" dirty="0"/>
          </a:p>
        </p:txBody>
      </p:sp>
      <p:pic>
        <p:nvPicPr>
          <p:cNvPr id="1026" name="Picture 2" descr="G:\-CPS\COM\Mission communication\Dialogue social\Journée du dialogue social 28 juin 2019\images pour kakemono DGT journée dialogue social\EgaPr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635646"/>
            <a:ext cx="3384376"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420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FAQ sur </a:t>
            </a:r>
            <a:r>
              <a:rPr lang="fr-FR" dirty="0">
                <a:hlinkClick r:id="rId2"/>
              </a:rPr>
              <a:t>travail-emploi.gouv.fr</a:t>
            </a:r>
            <a:endParaRPr lang="fr-FR" dirty="0"/>
          </a:p>
        </p:txBody>
      </p:sp>
      <p:sp>
        <p:nvSpPr>
          <p:cNvPr id="3" name="Espace réservé du contenu 2"/>
          <p:cNvSpPr>
            <a:spLocks noGrp="1"/>
          </p:cNvSpPr>
          <p:nvPr>
            <p:ph idx="1"/>
          </p:nvPr>
        </p:nvSpPr>
        <p:spPr>
          <a:xfrm>
            <a:off x="457200" y="1563638"/>
            <a:ext cx="4114800" cy="3240360"/>
          </a:xfrm>
        </p:spPr>
        <p:txBody>
          <a:bodyPr>
            <a:normAutofit/>
          </a:bodyPr>
          <a:lstStyle/>
          <a:p>
            <a:r>
              <a:rPr lang="fr-FR" dirty="0" smtClean="0">
                <a:solidFill>
                  <a:schemeClr val="accent6">
                    <a:lumMod val="75000"/>
                  </a:schemeClr>
                </a:solidFill>
              </a:rPr>
              <a:t>75 questions et réponses enrichies régulièrement</a:t>
            </a:r>
          </a:p>
          <a:p>
            <a:pPr marL="0" indent="0">
              <a:buNone/>
            </a:pPr>
            <a:endParaRPr lang="fr-FR" dirty="0" smtClean="0">
              <a:solidFill>
                <a:schemeClr val="accent6">
                  <a:lumMod val="75000"/>
                </a:schemeClr>
              </a:solidFill>
            </a:endParaRPr>
          </a:p>
          <a:p>
            <a:r>
              <a:rPr lang="fr-FR" sz="2000" dirty="0" smtClean="0">
                <a:solidFill>
                  <a:schemeClr val="accent6">
                    <a:lumMod val="75000"/>
                  </a:schemeClr>
                </a:solidFill>
              </a:rPr>
              <a:t>Effectifs et éléments de rémunération à prendre en compte, modalités de calcul des indicateurs, modalités de publicité….</a:t>
            </a:r>
            <a:endParaRPr lang="fr-FR" sz="2000" dirty="0">
              <a:solidFill>
                <a:schemeClr val="accent6">
                  <a:lumMod val="75000"/>
                </a:schemeClr>
              </a:solidFill>
            </a:endParaRPr>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18</a:t>
            </a:fld>
            <a:endParaRPr lang="fr-FR" dirty="0"/>
          </a:p>
        </p:txBody>
      </p:sp>
      <p:pic>
        <p:nvPicPr>
          <p:cNvPr id="1026"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718441"/>
            <a:ext cx="3528392" cy="4229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33860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smtClean="0"/>
              <a:t>L’accompagnement des entreprises : plusieurs dispositifs complémentaires, qui s’articulent</a:t>
            </a:r>
            <a:endParaRPr lang="fr-FR" sz="2400" dirty="0"/>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19</a:t>
            </a:fld>
            <a:endParaRPr lang="fr-FR"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889737859"/>
              </p:ext>
            </p:extLst>
          </p:nvPr>
        </p:nvGraphicFramePr>
        <p:xfrm>
          <a:off x="457200" y="1708150"/>
          <a:ext cx="8229600" cy="2886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9801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627534"/>
            <a:ext cx="8136904" cy="1296143"/>
          </a:xfrm>
        </p:spPr>
        <p:txBody>
          <a:bodyPr>
            <a:normAutofit fontScale="90000"/>
          </a:bodyPr>
          <a:lstStyle/>
          <a:p>
            <a:pPr lvl="0">
              <a:spcBef>
                <a:spcPts val="0"/>
              </a:spcBef>
            </a:pPr>
            <a:r>
              <a:rPr lang="fr-FR" sz="3200" dirty="0" smtClean="0"/>
              <a:t>L’égalité professionnelle: ses différents aspects :</a:t>
            </a:r>
            <a:br>
              <a:rPr lang="fr-FR" sz="3200" dirty="0" smtClean="0"/>
            </a:br>
            <a:r>
              <a:rPr lang="fr-FR" sz="2200" i="1" dirty="0" smtClean="0">
                <a:solidFill>
                  <a:srgbClr val="FF0000"/>
                </a:solidFill>
                <a:ea typeface="+mn-ea"/>
                <a:cs typeface="+mn-cs"/>
              </a:rPr>
              <a:t>une </a:t>
            </a:r>
            <a:r>
              <a:rPr lang="fr-FR" sz="2200" i="1" dirty="0">
                <a:solidFill>
                  <a:srgbClr val="FF0000"/>
                </a:solidFill>
                <a:ea typeface="+mn-ea"/>
                <a:cs typeface="+mn-cs"/>
              </a:rPr>
              <a:t>action prioritaire du gouvernement, une question de justice sociale </a:t>
            </a:r>
            <a:r>
              <a:rPr lang="fr-FR" sz="2200" i="1" dirty="0" smtClean="0">
                <a:solidFill>
                  <a:srgbClr val="FF0000"/>
                </a:solidFill>
                <a:ea typeface="+mn-ea"/>
                <a:cs typeface="+mn-cs"/>
              </a:rPr>
              <a:t/>
            </a:r>
            <a:br>
              <a:rPr lang="fr-FR" sz="2200" i="1" dirty="0" smtClean="0">
                <a:solidFill>
                  <a:srgbClr val="FF0000"/>
                </a:solidFill>
                <a:ea typeface="+mn-ea"/>
                <a:cs typeface="+mn-cs"/>
              </a:rPr>
            </a:br>
            <a:r>
              <a:rPr lang="fr-FR" sz="2200" i="1" dirty="0" smtClean="0">
                <a:solidFill>
                  <a:srgbClr val="FF0000"/>
                </a:solidFill>
                <a:ea typeface="+mn-ea"/>
                <a:cs typeface="+mn-cs"/>
              </a:rPr>
              <a:t>et </a:t>
            </a:r>
            <a:r>
              <a:rPr lang="fr-FR" sz="2200" i="1" dirty="0">
                <a:solidFill>
                  <a:srgbClr val="FF0000"/>
                </a:solidFill>
                <a:ea typeface="+mn-ea"/>
                <a:cs typeface="+mn-cs"/>
              </a:rPr>
              <a:t>de performance des entreprises . </a:t>
            </a:r>
            <a:r>
              <a:rPr lang="fr-FR" sz="2200" dirty="0">
                <a:solidFill>
                  <a:srgbClr val="FF0000"/>
                </a:solidFill>
                <a:ea typeface="+mn-ea"/>
                <a:cs typeface="+mn-cs"/>
              </a:rPr>
              <a:t/>
            </a:r>
            <a:br>
              <a:rPr lang="fr-FR" sz="2200" dirty="0">
                <a:solidFill>
                  <a:srgbClr val="FF0000"/>
                </a:solidFill>
                <a:ea typeface="+mn-ea"/>
                <a:cs typeface="+mn-cs"/>
              </a:rPr>
            </a:br>
            <a:endParaRPr lang="fr-FR" sz="2700" dirty="0"/>
          </a:p>
        </p:txBody>
      </p:sp>
      <p:sp>
        <p:nvSpPr>
          <p:cNvPr id="3" name="Sous-titre 2"/>
          <p:cNvSpPr>
            <a:spLocks noGrp="1"/>
          </p:cNvSpPr>
          <p:nvPr>
            <p:ph type="subTitle" idx="1"/>
          </p:nvPr>
        </p:nvSpPr>
        <p:spPr>
          <a:xfrm>
            <a:off x="899592" y="1635646"/>
            <a:ext cx="7704856" cy="3240360"/>
          </a:xfrm>
        </p:spPr>
        <p:txBody>
          <a:bodyPr>
            <a:normAutofit lnSpcReduction="10000"/>
          </a:bodyPr>
          <a:lstStyle/>
          <a:p>
            <a:r>
              <a:rPr lang="fr-FR" sz="2600" dirty="0" smtClean="0">
                <a:solidFill>
                  <a:schemeClr val="tx1"/>
                </a:solidFill>
              </a:rPr>
              <a:t>Ses principes : des </a:t>
            </a:r>
            <a:r>
              <a:rPr lang="fr-FR" sz="2600" dirty="0">
                <a:solidFill>
                  <a:schemeClr val="tx1"/>
                </a:solidFill>
              </a:rPr>
              <a:t>dispositions du code du travail </a:t>
            </a:r>
            <a:endParaRPr lang="fr-FR" sz="2600" dirty="0" smtClean="0">
              <a:solidFill>
                <a:schemeClr val="tx1"/>
              </a:solidFill>
            </a:endParaRPr>
          </a:p>
          <a:p>
            <a:pPr marL="457200" indent="-457200" algn="l">
              <a:buFont typeface="Wingdings" panose="05000000000000000000" pitchFamily="2" charset="2"/>
              <a:buChar char="Ø"/>
            </a:pPr>
            <a:r>
              <a:rPr lang="fr-FR" sz="2600" dirty="0" smtClean="0">
                <a:solidFill>
                  <a:srgbClr val="FF0000"/>
                </a:solidFill>
              </a:rPr>
              <a:t>la lutte </a:t>
            </a:r>
            <a:r>
              <a:rPr lang="fr-FR" sz="2600" dirty="0">
                <a:solidFill>
                  <a:srgbClr val="FF0000"/>
                </a:solidFill>
              </a:rPr>
              <a:t>contre les discriminations</a:t>
            </a:r>
          </a:p>
          <a:p>
            <a:pPr marL="457200" indent="-457200" algn="l">
              <a:buFont typeface="Wingdings" panose="05000000000000000000" pitchFamily="2" charset="2"/>
              <a:buChar char="Ø"/>
            </a:pPr>
            <a:r>
              <a:rPr lang="fr-FR" sz="2600" dirty="0">
                <a:solidFill>
                  <a:srgbClr val="FF0000"/>
                </a:solidFill>
              </a:rPr>
              <a:t>à travail égal salaire égal </a:t>
            </a:r>
            <a:r>
              <a:rPr lang="fr-FR" sz="2600" dirty="0" smtClean="0">
                <a:solidFill>
                  <a:srgbClr val="FF0000"/>
                </a:solidFill>
              </a:rPr>
              <a:t> </a:t>
            </a:r>
            <a:endParaRPr lang="fr-FR" dirty="0" smtClean="0">
              <a:solidFill>
                <a:schemeClr val="tx1"/>
              </a:solidFill>
            </a:endParaRPr>
          </a:p>
          <a:p>
            <a:pPr algn="l"/>
            <a:r>
              <a:rPr lang="fr-FR" sz="2000" dirty="0" smtClean="0">
                <a:solidFill>
                  <a:schemeClr val="accent6">
                    <a:lumMod val="75000"/>
                  </a:schemeClr>
                </a:solidFill>
              </a:rPr>
              <a:t>Moyen pour y parvenir : </a:t>
            </a:r>
            <a:r>
              <a:rPr lang="fr-FR" sz="2000" b="1" dirty="0" smtClean="0">
                <a:solidFill>
                  <a:schemeClr val="accent6">
                    <a:lumMod val="75000"/>
                  </a:schemeClr>
                </a:solidFill>
              </a:rPr>
              <a:t>l’index de l’égalité professionnelle </a:t>
            </a:r>
          </a:p>
          <a:p>
            <a:pPr marL="457200" indent="-457200" algn="l">
              <a:buFont typeface="Wingdings" panose="05000000000000000000" pitchFamily="2" charset="2"/>
              <a:buChar char="v"/>
            </a:pPr>
            <a:r>
              <a:rPr lang="fr-FR" sz="1800" i="1" dirty="0" smtClean="0"/>
              <a:t>Obligation de négociation</a:t>
            </a:r>
          </a:p>
          <a:p>
            <a:pPr marL="457200" indent="-457200" algn="l">
              <a:buFont typeface="Wingdings" panose="05000000000000000000" pitchFamily="2" charset="2"/>
              <a:buChar char="v"/>
            </a:pPr>
            <a:r>
              <a:rPr lang="fr-FR" sz="1800" i="1" dirty="0"/>
              <a:t>Obligation de </a:t>
            </a:r>
            <a:r>
              <a:rPr lang="fr-FR" sz="1800" i="1" dirty="0" smtClean="0"/>
              <a:t>publicité </a:t>
            </a:r>
          </a:p>
          <a:p>
            <a:pPr marL="342900" indent="-342900" algn="l">
              <a:buFont typeface="Wingdings" panose="05000000000000000000" pitchFamily="2" charset="2"/>
              <a:buChar char="v"/>
            </a:pPr>
            <a:r>
              <a:rPr lang="fr-FR" sz="1800" i="1" dirty="0" smtClean="0"/>
              <a:t>  Obligation d’être couvert par un accord ou plan d’action</a:t>
            </a:r>
          </a:p>
          <a:p>
            <a:pPr marL="342900" indent="-342900" algn="l">
              <a:buFont typeface="Wingdings" panose="05000000000000000000" pitchFamily="2" charset="2"/>
              <a:buChar char="v"/>
            </a:pPr>
            <a:r>
              <a:rPr lang="fr-FR" sz="1800" i="1" dirty="0" smtClean="0"/>
              <a:t>  Obligation de réduire les écarts </a:t>
            </a:r>
          </a:p>
          <a:p>
            <a:pPr marL="342900" indent="-342900" algn="l">
              <a:buFont typeface="Wingdings" panose="05000000000000000000" pitchFamily="2" charset="2"/>
              <a:buChar char="v"/>
            </a:pPr>
            <a:r>
              <a:rPr lang="fr-FR" sz="1800" i="1" dirty="0" smtClean="0"/>
              <a:t>  Sanctions des obligations de moyens et de résultats</a:t>
            </a:r>
          </a:p>
          <a:p>
            <a:pPr marL="342900" indent="-342900" algn="l">
              <a:buFont typeface="Wingdings" panose="05000000000000000000" pitchFamily="2" charset="2"/>
              <a:buChar char="v"/>
            </a:pPr>
            <a:endParaRPr lang="fr-FR" sz="2000" dirty="0" smtClean="0"/>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2</a:t>
            </a:fld>
            <a:endParaRPr lang="fr-FR" dirty="0"/>
          </a:p>
        </p:txBody>
      </p:sp>
    </p:spTree>
    <p:extLst>
      <p:ext uri="{BB962C8B-B14F-4D97-AF65-F5344CB8AC3E}">
        <p14:creationId xmlns:p14="http://schemas.microsoft.com/office/powerpoint/2010/main" val="3278660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AE46C52B-C24F-40ED-AA80-5B93184E48D9}" type="slidenum">
              <a:rPr lang="fr-FR" smtClean="0"/>
              <a:pPr/>
              <a:t>20</a:t>
            </a:fld>
            <a:endParaRPr lang="fr-FR" dirty="0"/>
          </a:p>
        </p:txBody>
      </p:sp>
      <p:sp>
        <p:nvSpPr>
          <p:cNvPr id="5" name="Rectangle 4"/>
          <p:cNvSpPr/>
          <p:nvPr/>
        </p:nvSpPr>
        <p:spPr>
          <a:xfrm>
            <a:off x="1907704" y="627534"/>
            <a:ext cx="4968552" cy="707886"/>
          </a:xfrm>
          <a:prstGeom prst="rect">
            <a:avLst/>
          </a:prstGeom>
        </p:spPr>
        <p:txBody>
          <a:bodyPr wrap="square">
            <a:spAutoFit/>
          </a:bodyPr>
          <a:lstStyle/>
          <a:p>
            <a:r>
              <a:rPr lang="fr-FR" sz="2000" b="1" dirty="0" smtClean="0">
                <a:solidFill>
                  <a:srgbClr val="FF0000"/>
                </a:solidFill>
              </a:rPr>
              <a:t>Index </a:t>
            </a:r>
            <a:r>
              <a:rPr lang="fr-FR" sz="2000" b="1" dirty="0">
                <a:solidFill>
                  <a:srgbClr val="FF0000"/>
                </a:solidFill>
              </a:rPr>
              <a:t>de l’égalité  professionnelle : les  Textes</a:t>
            </a:r>
            <a:r>
              <a:rPr lang="fr-FR" sz="2000" dirty="0"/>
              <a:t/>
            </a:r>
            <a:br>
              <a:rPr lang="fr-FR" sz="2000" dirty="0"/>
            </a:br>
            <a:endParaRPr lang="fr-FR" sz="2000" dirty="0"/>
          </a:p>
        </p:txBody>
      </p:sp>
      <p:sp>
        <p:nvSpPr>
          <p:cNvPr id="7" name="Titre 1"/>
          <p:cNvSpPr txBox="1">
            <a:spLocks/>
          </p:cNvSpPr>
          <p:nvPr/>
        </p:nvSpPr>
        <p:spPr>
          <a:xfrm>
            <a:off x="827585" y="1779662"/>
            <a:ext cx="6984775" cy="1008111"/>
          </a:xfrm>
          <a:prstGeom prst="rect">
            <a:avLst/>
          </a:prstGeom>
        </p:spPr>
        <p:txBody>
          <a:bodyPr vert="horz" lIns="91440" tIns="45720" rIns="91440" bIns="45720" rtlCol="0" anchor="ctr">
            <a:noAutofit/>
          </a:bodyPr>
          <a:lstStyle>
            <a:lvl1pPr algn="l" defTabSz="914400" rtl="0" eaLnBrk="1" latinLnBrk="0" hangingPunct="1">
              <a:spcBef>
                <a:spcPct val="0"/>
              </a:spcBef>
              <a:buNone/>
              <a:defRPr sz="5400" b="1" kern="1200">
                <a:solidFill>
                  <a:schemeClr val="bg1"/>
                </a:solidFill>
                <a:latin typeface="+mj-lt"/>
                <a:ea typeface="+mj-ea"/>
                <a:cs typeface="+mj-cs"/>
              </a:defRPr>
            </a:lvl1pPr>
          </a:lstStyle>
          <a:p>
            <a:r>
              <a:rPr lang="fr-FR" sz="1400" dirty="0" smtClean="0">
                <a:solidFill>
                  <a:schemeClr val="tx1"/>
                </a:solidFill>
              </a:rPr>
              <a:t>Loi Liberté de choisir son avenir professionnel n°2018-771 du 5 septembre 2018 :  nouvelles obligations pour les entreprises d’au moins 50 salariés relatives à la mesure et à la publication de leurs écarts de salaires.</a:t>
            </a:r>
            <a:br>
              <a:rPr lang="fr-FR" sz="1400" dirty="0" smtClean="0">
                <a:solidFill>
                  <a:schemeClr val="tx1"/>
                </a:solidFill>
              </a:rPr>
            </a:br>
            <a:endParaRPr lang="fr-FR" sz="4800" dirty="0">
              <a:solidFill>
                <a:schemeClr val="tx1"/>
              </a:solidFill>
            </a:endParaRPr>
          </a:p>
        </p:txBody>
      </p:sp>
      <p:sp>
        <p:nvSpPr>
          <p:cNvPr id="11" name="Espace réservé du contenu 2"/>
          <p:cNvSpPr txBox="1">
            <a:spLocks/>
          </p:cNvSpPr>
          <p:nvPr/>
        </p:nvSpPr>
        <p:spPr>
          <a:xfrm>
            <a:off x="827585" y="2355726"/>
            <a:ext cx="7128791" cy="1656184"/>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1400" dirty="0" smtClean="0">
                <a:solidFill>
                  <a:schemeClr val="tx1"/>
                </a:solidFill>
              </a:rPr>
              <a:t>Décret n°2019-15 du 8 janvier 2019 : modalités de calcul de l’index et d’application de la pénalité sur les résultats. </a:t>
            </a:r>
          </a:p>
          <a:p>
            <a:r>
              <a:rPr lang="fr-FR" sz="1400" dirty="0" smtClean="0">
                <a:solidFill>
                  <a:schemeClr val="tx1"/>
                </a:solidFill>
              </a:rPr>
              <a:t>Arrêté du 31 janvier 2019 publié le 21 février 2019 : modalités de transmission de l’index et des indicateurs à la DIECCTE.</a:t>
            </a:r>
          </a:p>
          <a:p>
            <a:r>
              <a:rPr lang="fr-FR" sz="1400" dirty="0" smtClean="0">
                <a:solidFill>
                  <a:schemeClr val="tx1"/>
                </a:solidFill>
              </a:rPr>
              <a:t>Décret n° 2019-382 du 29 avril 2019 sur les pénalités sur les obligations de moyens</a:t>
            </a:r>
          </a:p>
          <a:p>
            <a:pPr>
              <a:spcBef>
                <a:spcPts val="0"/>
              </a:spcBef>
            </a:pPr>
            <a:r>
              <a:rPr lang="fr-FR" sz="2000" b="1" dirty="0" smtClean="0">
                <a:solidFill>
                  <a:schemeClr val="tx1"/>
                </a:solidFill>
                <a:hlinkClick r:id="rId2"/>
              </a:rPr>
              <a:t>                                                                    </a:t>
            </a:r>
            <a:r>
              <a:rPr lang="fr-FR" sz="2000" b="1" dirty="0" smtClean="0">
                <a:solidFill>
                  <a:srgbClr val="1F1C40"/>
                </a:solidFill>
                <a:hlinkClick r:id="rId2"/>
              </a:rPr>
              <a:t>                                                               </a:t>
            </a:r>
            <a:endParaRPr lang="fr-FR" sz="2000" b="1" dirty="0" smtClean="0">
              <a:solidFill>
                <a:srgbClr val="1F1C40"/>
              </a:solidFill>
            </a:endParaRPr>
          </a:p>
          <a:p>
            <a:pPr>
              <a:spcBef>
                <a:spcPts val="0"/>
              </a:spcBef>
            </a:pPr>
            <a:endParaRPr lang="fr-FR" sz="2800" b="1" dirty="0" smtClean="0">
              <a:solidFill>
                <a:srgbClr val="F79646">
                  <a:lumMod val="75000"/>
                </a:srgbClr>
              </a:solidFill>
            </a:endParaRPr>
          </a:p>
          <a:p>
            <a:endParaRPr lang="fr-FR" sz="1400" dirty="0" smtClean="0"/>
          </a:p>
        </p:txBody>
      </p:sp>
    </p:spTree>
    <p:extLst>
      <p:ext uri="{BB962C8B-B14F-4D97-AF65-F5344CB8AC3E}">
        <p14:creationId xmlns:p14="http://schemas.microsoft.com/office/powerpoint/2010/main" val="3234967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87625" y="694310"/>
            <a:ext cx="7776864" cy="792088"/>
          </a:xfrm>
        </p:spPr>
        <p:txBody>
          <a:bodyPr>
            <a:normAutofit/>
          </a:bodyPr>
          <a:lstStyle/>
          <a:p>
            <a:r>
              <a:rPr lang="fr-FR" sz="2800" dirty="0" smtClean="0"/>
              <a:t>Direction</a:t>
            </a:r>
            <a:r>
              <a:rPr lang="fr-FR" dirty="0" smtClean="0"/>
              <a:t> générale du travail – Dieccte de Guyane </a:t>
            </a:r>
          </a:p>
          <a:p>
            <a:endParaRPr lang="fr-FR" sz="2800" dirty="0"/>
          </a:p>
          <a:p>
            <a:endParaRPr lang="fr-FR" sz="2800" dirty="0"/>
          </a:p>
        </p:txBody>
      </p:sp>
      <p:pic>
        <p:nvPicPr>
          <p:cNvPr id="4" name="Image 3" descr="C:\Users\francoise.querite\AppData\Local\Microsoft\Windows\Temporary Internet Files\Content.Outlook\W7M12W2A\medaille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3774848"/>
            <a:ext cx="1008111" cy="1007263"/>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1721" y="3569145"/>
            <a:ext cx="1100041"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7463" y="3753812"/>
            <a:ext cx="900000" cy="940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emmanuel.loiseau\Documents\CELLULE PLURIDISCIPLINAIRE\EGALITE PROFESSIONNELLE\Carte égalité pro ss légende .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76057" y="3774848"/>
            <a:ext cx="1008112" cy="99048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160323" y="1411688"/>
            <a:ext cx="3141618" cy="738664"/>
          </a:xfrm>
          <a:prstGeom prst="rect">
            <a:avLst/>
          </a:prstGeom>
        </p:spPr>
        <p:txBody>
          <a:bodyPr wrap="square">
            <a:spAutoFit/>
          </a:bodyPr>
          <a:lstStyle/>
          <a:p>
            <a:pPr algn="ctr">
              <a:spcBef>
                <a:spcPts val="0"/>
              </a:spcBef>
            </a:pPr>
            <a:r>
              <a:rPr lang="fr-FR" b="1" dirty="0">
                <a:solidFill>
                  <a:srgbClr val="1F1C40"/>
                </a:solidFill>
                <a:hlinkClick r:id="rId6"/>
              </a:rPr>
              <a:t>+ </a:t>
            </a:r>
            <a:r>
              <a:rPr lang="fr-FR" sz="2400" b="1" dirty="0">
                <a:solidFill>
                  <a:srgbClr val="1F1C40"/>
                </a:solidFill>
                <a:hlinkClick r:id="rId6"/>
              </a:rPr>
              <a:t>d’info</a:t>
            </a:r>
            <a:r>
              <a:rPr lang="fr-FR" b="1" dirty="0">
                <a:solidFill>
                  <a:srgbClr val="1F1C40"/>
                </a:solidFill>
                <a:hlinkClick r:id="rId6"/>
              </a:rPr>
              <a:t> : travail-emploi.gouv.fr </a:t>
            </a:r>
            <a:endParaRPr lang="fr-FR" b="1" dirty="0">
              <a:solidFill>
                <a:srgbClr val="1F1C40"/>
              </a:solidFill>
            </a:endParaRPr>
          </a:p>
        </p:txBody>
      </p:sp>
      <p:sp>
        <p:nvSpPr>
          <p:cNvPr id="13" name="Rectangle 12"/>
          <p:cNvSpPr/>
          <p:nvPr/>
        </p:nvSpPr>
        <p:spPr>
          <a:xfrm>
            <a:off x="4427984" y="1502083"/>
            <a:ext cx="4176464" cy="1323439"/>
          </a:xfrm>
          <a:prstGeom prst="rect">
            <a:avLst/>
          </a:prstGeom>
          <a:solidFill>
            <a:schemeClr val="bg1"/>
          </a:solidFill>
          <a:ln>
            <a:solidFill>
              <a:schemeClr val="tx1"/>
            </a:solidFill>
          </a:ln>
        </p:spPr>
        <p:txBody>
          <a:bodyPr wrap="square">
            <a:spAutoFit/>
          </a:bodyPr>
          <a:lstStyle/>
          <a:p>
            <a:pPr lvl="0" algn="ctr"/>
            <a:r>
              <a:rPr lang="fr-FR" sz="2000" dirty="0" smtClean="0">
                <a:solidFill>
                  <a:prstClr val="black"/>
                </a:solidFill>
                <a:hlinkClick r:id="rId7"/>
              </a:rPr>
              <a:t>france-lise.aristarque@dieccte.gouv.fr</a:t>
            </a:r>
            <a:endParaRPr lang="fr-FR" sz="2000" dirty="0" smtClean="0">
              <a:solidFill>
                <a:prstClr val="black"/>
              </a:solidFill>
            </a:endParaRPr>
          </a:p>
          <a:p>
            <a:pPr lvl="0" algn="ctr"/>
            <a:r>
              <a:rPr lang="fr-FR" sz="2000" dirty="0" smtClean="0">
                <a:solidFill>
                  <a:prstClr val="black"/>
                </a:solidFill>
              </a:rPr>
              <a:t>05 94 </a:t>
            </a:r>
            <a:r>
              <a:rPr lang="fr-FR" sz="2000" smtClean="0">
                <a:solidFill>
                  <a:prstClr val="black"/>
                </a:solidFill>
              </a:rPr>
              <a:t>29 53 85</a:t>
            </a:r>
          </a:p>
          <a:p>
            <a:pPr lvl="0" algn="ctr"/>
            <a:r>
              <a:rPr lang="fr-FR" sz="2000" smtClean="0">
                <a:solidFill>
                  <a:prstClr val="black"/>
                </a:solidFill>
                <a:hlinkClick r:id="rId8"/>
              </a:rPr>
              <a:t>emmanuel.loiseau@dieccte.gouv.fr</a:t>
            </a:r>
            <a:endParaRPr lang="fr-FR" sz="2000" dirty="0" smtClean="0">
              <a:solidFill>
                <a:prstClr val="black"/>
              </a:solidFill>
            </a:endParaRPr>
          </a:p>
          <a:p>
            <a:pPr lvl="0" algn="ctr"/>
            <a:r>
              <a:rPr lang="fr-FR" sz="2000" dirty="0" smtClean="0">
                <a:solidFill>
                  <a:prstClr val="black"/>
                </a:solidFill>
              </a:rPr>
              <a:t>05 94 29 70 82</a:t>
            </a:r>
            <a:endParaRPr lang="fr-FR" sz="2000" dirty="0"/>
          </a:p>
        </p:txBody>
      </p:sp>
      <p:sp>
        <p:nvSpPr>
          <p:cNvPr id="15" name="Rectangle 14"/>
          <p:cNvSpPr/>
          <p:nvPr/>
        </p:nvSpPr>
        <p:spPr>
          <a:xfrm>
            <a:off x="1991453" y="2787774"/>
            <a:ext cx="4873065" cy="646331"/>
          </a:xfrm>
          <a:prstGeom prst="rect">
            <a:avLst/>
          </a:prstGeom>
        </p:spPr>
        <p:txBody>
          <a:bodyPr wrap="none">
            <a:spAutoFit/>
          </a:bodyPr>
          <a:lstStyle/>
          <a:p>
            <a:pPr algn="ctr">
              <a:spcBef>
                <a:spcPts val="0"/>
              </a:spcBef>
            </a:pPr>
            <a:r>
              <a:rPr lang="fr-FR" sz="3600" b="1" dirty="0">
                <a:solidFill>
                  <a:srgbClr val="F79646">
                    <a:lumMod val="75000"/>
                  </a:srgbClr>
                </a:solidFill>
              </a:rPr>
              <a:t>Merci de votre attention</a:t>
            </a:r>
          </a:p>
        </p:txBody>
      </p:sp>
    </p:spTree>
    <p:extLst>
      <p:ext uri="{BB962C8B-B14F-4D97-AF65-F5344CB8AC3E}">
        <p14:creationId xmlns:p14="http://schemas.microsoft.com/office/powerpoint/2010/main" val="659705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771550"/>
            <a:ext cx="8229600" cy="504056"/>
          </a:xfrm>
        </p:spPr>
        <p:txBody>
          <a:bodyPr>
            <a:normAutofit fontScale="90000"/>
          </a:bodyPr>
          <a:lstStyle/>
          <a:p>
            <a:pPr marL="457200" lvl="0" indent="-457200">
              <a:spcBef>
                <a:spcPct val="20000"/>
              </a:spcBef>
              <a:buFont typeface="Wingdings" panose="05000000000000000000" pitchFamily="2" charset="2"/>
              <a:buChar char="Ø"/>
            </a:pPr>
            <a:r>
              <a:rPr lang="fr-FR" sz="3000" b="0" dirty="0">
                <a:solidFill>
                  <a:schemeClr val="accent6">
                    <a:lumMod val="75000"/>
                  </a:schemeClr>
                </a:solidFill>
                <a:ea typeface="+mn-ea"/>
                <a:cs typeface="+mn-cs"/>
              </a:rPr>
              <a:t>la lutte contre les discriminations</a:t>
            </a:r>
            <a:br>
              <a:rPr lang="fr-FR" sz="3000" b="0" dirty="0">
                <a:solidFill>
                  <a:schemeClr val="accent6">
                    <a:lumMod val="75000"/>
                  </a:schemeClr>
                </a:solidFill>
                <a:ea typeface="+mn-ea"/>
                <a:cs typeface="+mn-cs"/>
              </a:rPr>
            </a:br>
            <a:endParaRPr lang="fr-FR" dirty="0">
              <a:solidFill>
                <a:schemeClr val="accent6">
                  <a:lumMod val="75000"/>
                </a:schemeClr>
              </a:solidFill>
            </a:endParaRPr>
          </a:p>
        </p:txBody>
      </p:sp>
      <p:sp>
        <p:nvSpPr>
          <p:cNvPr id="3" name="Espace réservé du contenu 2"/>
          <p:cNvSpPr>
            <a:spLocks noGrp="1"/>
          </p:cNvSpPr>
          <p:nvPr>
            <p:ph idx="1"/>
          </p:nvPr>
        </p:nvSpPr>
        <p:spPr>
          <a:xfrm>
            <a:off x="1331640" y="1059582"/>
            <a:ext cx="7283152" cy="3528392"/>
          </a:xfrm>
        </p:spPr>
        <p:txBody>
          <a:bodyPr>
            <a:normAutofit fontScale="70000" lnSpcReduction="20000"/>
          </a:bodyPr>
          <a:lstStyle/>
          <a:p>
            <a:r>
              <a:rPr lang="fr-FR" dirty="0" smtClean="0"/>
              <a:t>Interdiction </a:t>
            </a:r>
            <a:r>
              <a:rPr lang="fr-FR" dirty="0"/>
              <a:t>de mentionner le sexe sur les offres d’emploi (L.1142-1)</a:t>
            </a:r>
          </a:p>
          <a:p>
            <a:r>
              <a:rPr lang="fr-FR" dirty="0"/>
              <a:t>Interdiction de prendre en considération le sexe en matière d’embauche, de mutation et de résiliation du contrat de travail (L.1142-1)</a:t>
            </a:r>
          </a:p>
          <a:p>
            <a:r>
              <a:rPr lang="fr-FR" dirty="0"/>
              <a:t>Interdiction de prendre en considération le sexe en matière de rémunération, de formation, d’affectation, de qualification, de classification, de promotion (L.1142-1)</a:t>
            </a:r>
          </a:p>
          <a:p>
            <a:r>
              <a:rPr lang="fr-FR" b="1" dirty="0"/>
              <a:t>Nul ne doit subir d’agissement sexiste ayant pour objet ou pour effet de porter atteinte à sa dignité ou de créer un environnement intimidant, hostile, dégradant, humiliant ou offensant (L. 1142-2-1</a:t>
            </a:r>
            <a:r>
              <a:rPr lang="fr-FR" b="1" dirty="0" smtClean="0"/>
              <a:t>)</a:t>
            </a:r>
          </a:p>
          <a:p>
            <a:endParaRPr lang="fr-FR" b="1" dirty="0" smtClean="0"/>
          </a:p>
          <a:p>
            <a:pPr marL="457200" lvl="0" indent="-457200">
              <a:buFont typeface="Wingdings" panose="05000000000000000000" pitchFamily="2" charset="2"/>
              <a:buChar char="Ø"/>
            </a:pPr>
            <a:r>
              <a:rPr lang="fr-FR" sz="3900" dirty="0">
                <a:solidFill>
                  <a:schemeClr val="accent6">
                    <a:lumMod val="75000"/>
                  </a:schemeClr>
                </a:solidFill>
              </a:rPr>
              <a:t>à travail égal salaire égal </a:t>
            </a:r>
            <a:r>
              <a:rPr lang="fr-FR" sz="3900" dirty="0" smtClean="0">
                <a:solidFill>
                  <a:schemeClr val="accent6">
                    <a:lumMod val="75000"/>
                  </a:schemeClr>
                </a:solidFill>
              </a:rPr>
              <a:t> </a:t>
            </a:r>
            <a:r>
              <a:rPr lang="fr-FR" sz="3900" dirty="0">
                <a:solidFill>
                  <a:schemeClr val="accent6">
                    <a:lumMod val="75000"/>
                  </a:schemeClr>
                </a:solidFill>
              </a:rPr>
              <a:t/>
            </a:r>
            <a:br>
              <a:rPr lang="fr-FR" sz="3900" dirty="0">
                <a:solidFill>
                  <a:schemeClr val="accent6">
                    <a:lumMod val="75000"/>
                  </a:schemeClr>
                </a:solidFill>
              </a:rPr>
            </a:br>
            <a:r>
              <a:rPr lang="fr-FR" b="1" dirty="0" smtClean="0"/>
              <a:t>L</a:t>
            </a:r>
            <a:r>
              <a:rPr lang="fr-FR" b="1" dirty="0"/>
              <a:t>. 3221-2 : Tout employeur assure, pour un même travail ou pour un travail de valeur égale, l’égalité de rémunération entre les femmes et les hommes</a:t>
            </a:r>
          </a:p>
          <a:p>
            <a:endParaRPr lang="fr-FR" b="1" dirty="0" smtClean="0"/>
          </a:p>
          <a:p>
            <a:endParaRPr lang="fr-FR" b="1" u="sng" dirty="0"/>
          </a:p>
        </p:txBody>
      </p:sp>
      <p:sp>
        <p:nvSpPr>
          <p:cNvPr id="4" name="Espace réservé du numéro de diapositive 3"/>
          <p:cNvSpPr>
            <a:spLocks noGrp="1"/>
          </p:cNvSpPr>
          <p:nvPr>
            <p:ph type="sldNum" sz="quarter" idx="12"/>
          </p:nvPr>
        </p:nvSpPr>
        <p:spPr>
          <a:xfrm>
            <a:off x="8244408" y="4767264"/>
            <a:ext cx="442392" cy="273844"/>
          </a:xfrm>
        </p:spPr>
        <p:txBody>
          <a:bodyPr/>
          <a:lstStyle/>
          <a:p>
            <a:fld id="{AE46C52B-C24F-40ED-AA80-5B93184E48D9}" type="slidenum">
              <a:rPr lang="fr-FR" smtClean="0"/>
              <a:pPr/>
              <a:t>3</a:t>
            </a:fld>
            <a:endParaRPr lang="fr-FR" dirty="0"/>
          </a:p>
        </p:txBody>
      </p:sp>
    </p:spTree>
    <p:extLst>
      <p:ext uri="{BB962C8B-B14F-4D97-AF65-F5344CB8AC3E}">
        <p14:creationId xmlns:p14="http://schemas.microsoft.com/office/powerpoint/2010/main" val="1340965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699542"/>
            <a:ext cx="8229600" cy="648072"/>
          </a:xfrm>
        </p:spPr>
        <p:txBody>
          <a:bodyPr>
            <a:normAutofit fontScale="90000"/>
          </a:bodyPr>
          <a:lstStyle/>
          <a:p>
            <a:r>
              <a:rPr lang="fr-FR" i="1" dirty="0" smtClean="0">
                <a:solidFill>
                  <a:schemeClr val="accent6">
                    <a:lumMod val="75000"/>
                  </a:schemeClr>
                </a:solidFill>
              </a:rPr>
              <a:t>l’index « égalité professionnelle » ?</a:t>
            </a:r>
            <a:br>
              <a:rPr lang="fr-FR" i="1" dirty="0" smtClean="0">
                <a:solidFill>
                  <a:schemeClr val="accent6">
                    <a:lumMod val="75000"/>
                  </a:schemeClr>
                </a:solidFill>
              </a:rPr>
            </a:br>
            <a:r>
              <a:rPr lang="fr-FR" dirty="0" smtClean="0"/>
              <a:t>(</a:t>
            </a:r>
            <a:r>
              <a:rPr lang="fr-FR" sz="2000" i="1" dirty="0" smtClean="0"/>
              <a:t>D’une obligation de moyen vers un obligation de résultat)</a:t>
            </a:r>
            <a:endParaRPr lang="fr-FR" sz="2700" i="1" dirty="0"/>
          </a:p>
        </p:txBody>
      </p:sp>
      <p:sp>
        <p:nvSpPr>
          <p:cNvPr id="3" name="Espace réservé du contenu 2"/>
          <p:cNvSpPr>
            <a:spLocks noGrp="1"/>
          </p:cNvSpPr>
          <p:nvPr>
            <p:ph idx="1"/>
          </p:nvPr>
        </p:nvSpPr>
        <p:spPr>
          <a:xfrm>
            <a:off x="827584" y="1635646"/>
            <a:ext cx="7344816" cy="2952328"/>
          </a:xfrm>
        </p:spPr>
        <p:txBody>
          <a:bodyPr>
            <a:noAutofit/>
          </a:bodyPr>
          <a:lstStyle/>
          <a:p>
            <a:r>
              <a:rPr lang="fr-FR" sz="2000" dirty="0" smtClean="0"/>
              <a:t>Un outil qui permet de mesurer puis corriger les écarts de salaires entre les femmes et les hommes : </a:t>
            </a:r>
          </a:p>
          <a:p>
            <a:pPr marL="0" indent="0">
              <a:buNone/>
            </a:pPr>
            <a:r>
              <a:rPr lang="fr-FR" sz="2000" b="1" dirty="0" smtClean="0">
                <a:solidFill>
                  <a:schemeClr val="accent1">
                    <a:lumMod val="75000"/>
                  </a:schemeClr>
                </a:solidFill>
              </a:rPr>
              <a:t>- </a:t>
            </a:r>
            <a:r>
              <a:rPr lang="fr-FR" sz="1800" b="1" dirty="0" smtClean="0">
                <a:solidFill>
                  <a:schemeClr val="accent1">
                    <a:lumMod val="75000"/>
                  </a:schemeClr>
                </a:solidFill>
              </a:rPr>
              <a:t>1) Calcul de quatre indicateurs pour « mesurer » l’égalité salariale </a:t>
            </a:r>
          </a:p>
          <a:p>
            <a:pPr marL="0" indent="0">
              <a:buNone/>
            </a:pPr>
            <a:r>
              <a:rPr lang="fr-FR" sz="1800" b="1" dirty="0" smtClean="0">
                <a:solidFill>
                  <a:schemeClr val="accent1">
                    <a:lumMod val="75000"/>
                  </a:schemeClr>
                </a:solidFill>
              </a:rPr>
              <a:t>- 2) Obtention d’une note sur 100 points </a:t>
            </a:r>
          </a:p>
          <a:p>
            <a:pPr marL="0" indent="0">
              <a:buNone/>
            </a:pPr>
            <a:r>
              <a:rPr lang="fr-FR" sz="1800" b="1" dirty="0" smtClean="0">
                <a:solidFill>
                  <a:schemeClr val="accent1">
                    <a:lumMod val="75000"/>
                  </a:schemeClr>
                </a:solidFill>
              </a:rPr>
              <a:t>- 3) </a:t>
            </a:r>
            <a:r>
              <a:rPr lang="fr-FR" sz="1800" b="1" dirty="0">
                <a:solidFill>
                  <a:schemeClr val="accent1">
                    <a:lumMod val="75000"/>
                  </a:schemeClr>
                </a:solidFill>
              </a:rPr>
              <a:t>si </a:t>
            </a:r>
            <a:r>
              <a:rPr lang="fr-FR" sz="1800" b="1" dirty="0" smtClean="0">
                <a:solidFill>
                  <a:schemeClr val="accent1">
                    <a:lumMod val="75000"/>
                  </a:schemeClr>
                </a:solidFill>
              </a:rPr>
              <a:t>l’entreprise obtient moins de 75 points, elle doit définir des mesures  </a:t>
            </a:r>
            <a:r>
              <a:rPr lang="fr-FR" sz="1800" b="1" dirty="0">
                <a:solidFill>
                  <a:schemeClr val="accent1">
                    <a:lumMod val="75000"/>
                  </a:schemeClr>
                </a:solidFill>
              </a:rPr>
              <a:t>correctives </a:t>
            </a:r>
            <a:endParaRPr lang="fr-FR" sz="1800" b="1" dirty="0" smtClean="0">
              <a:solidFill>
                <a:schemeClr val="accent1">
                  <a:lumMod val="75000"/>
                </a:schemeClr>
              </a:solidFill>
            </a:endParaRPr>
          </a:p>
          <a:p>
            <a:pPr marL="0" indent="0">
              <a:buNone/>
            </a:pPr>
            <a:r>
              <a:rPr lang="fr-FR" sz="1800" i="1" dirty="0" smtClean="0"/>
              <a:t>- La note est publiée et transmise au CSE et à la Dieccte</a:t>
            </a:r>
          </a:p>
          <a:p>
            <a:pPr marL="0" indent="0">
              <a:buNone/>
            </a:pPr>
            <a:r>
              <a:rPr lang="fr-FR" sz="1800" i="1" dirty="0" smtClean="0"/>
              <a:t>- des sanctions sont prévues en l’absence de publication et/ou de mise en place de mesures correctives </a:t>
            </a:r>
          </a:p>
          <a:p>
            <a:endParaRPr lang="fr-FR" sz="2000" i="1" dirty="0"/>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4</a:t>
            </a:fld>
            <a:endParaRPr lang="fr-FR" dirty="0"/>
          </a:p>
        </p:txBody>
      </p:sp>
    </p:spTree>
    <p:extLst>
      <p:ext uri="{BB962C8B-B14F-4D97-AF65-F5344CB8AC3E}">
        <p14:creationId xmlns:p14="http://schemas.microsoft.com/office/powerpoint/2010/main" val="3165822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5328" y="1635646"/>
            <a:ext cx="7992888" cy="432048"/>
          </a:xfrm>
        </p:spPr>
        <p:txBody>
          <a:bodyPr>
            <a:normAutofit fontScale="90000"/>
          </a:bodyPr>
          <a:lstStyle/>
          <a:p>
            <a:pPr lvl="0"/>
            <a:r>
              <a:rPr lang="fr-FR" dirty="0" smtClean="0"/>
              <a:t>4 indicateurs      </a:t>
            </a:r>
            <a:r>
              <a:rPr lang="fr-FR" sz="1600" b="0" i="1" dirty="0" smtClean="0">
                <a:solidFill>
                  <a:prstClr val="black"/>
                </a:solidFill>
              </a:rPr>
              <a:t>Obligation </a:t>
            </a:r>
            <a:r>
              <a:rPr lang="fr-FR" sz="1600" b="0" i="1" dirty="0">
                <a:solidFill>
                  <a:prstClr val="black"/>
                </a:solidFill>
              </a:rPr>
              <a:t>au 1</a:t>
            </a:r>
            <a:r>
              <a:rPr lang="fr-FR" sz="1600" b="0" i="1" baseline="30000" dirty="0">
                <a:solidFill>
                  <a:prstClr val="black"/>
                </a:solidFill>
              </a:rPr>
              <a:t>er</a:t>
            </a:r>
            <a:r>
              <a:rPr lang="fr-FR" sz="1600" b="0" i="1" dirty="0">
                <a:solidFill>
                  <a:prstClr val="black"/>
                </a:solidFill>
              </a:rPr>
              <a:t> mars 2020 pour les entreprises </a:t>
            </a:r>
            <a:r>
              <a:rPr lang="fr-FR" sz="1600" b="0" i="1" dirty="0" smtClean="0">
                <a:solidFill>
                  <a:prstClr val="black"/>
                </a:solidFill>
              </a:rPr>
              <a:t>de 50 à 249 salariés</a:t>
            </a:r>
            <a:r>
              <a:rPr lang="fr-FR" sz="1600" b="0" i="1" dirty="0">
                <a:solidFill>
                  <a:prstClr val="black"/>
                </a:solidFill>
              </a:rPr>
              <a:t/>
            </a:r>
            <a:br>
              <a:rPr lang="fr-FR" sz="1600" b="0" i="1" dirty="0">
                <a:solidFill>
                  <a:prstClr val="black"/>
                </a:solidFill>
              </a:rPr>
            </a:br>
            <a:endParaRPr lang="fr-FR" sz="2700" b="0" i="1" dirty="0"/>
          </a:p>
        </p:txBody>
      </p:sp>
      <p:sp>
        <p:nvSpPr>
          <p:cNvPr id="3" name="Espace réservé du contenu 2"/>
          <p:cNvSpPr>
            <a:spLocks noGrp="1"/>
          </p:cNvSpPr>
          <p:nvPr>
            <p:ph idx="1"/>
          </p:nvPr>
        </p:nvSpPr>
        <p:spPr>
          <a:xfrm>
            <a:off x="493204" y="1851670"/>
            <a:ext cx="8229600" cy="2880320"/>
          </a:xfrm>
        </p:spPr>
        <p:txBody>
          <a:bodyPr>
            <a:noAutofit/>
          </a:bodyPr>
          <a:lstStyle/>
          <a:p>
            <a:r>
              <a:rPr lang="fr-FR" sz="1600" b="1" dirty="0" smtClean="0"/>
              <a:t>1) </a:t>
            </a:r>
            <a:r>
              <a:rPr lang="fr-FR" sz="1600" b="1" dirty="0"/>
              <a:t>l’écart de rémunération moyen </a:t>
            </a:r>
            <a:r>
              <a:rPr lang="fr-FR" sz="1600" dirty="0"/>
              <a:t>entre les femmes et les </a:t>
            </a:r>
            <a:r>
              <a:rPr lang="fr-FR" sz="1600" dirty="0" smtClean="0"/>
              <a:t>hommes : </a:t>
            </a:r>
            <a:r>
              <a:rPr lang="fr-FR" sz="1600" b="1" dirty="0" smtClean="0">
                <a:solidFill>
                  <a:schemeClr val="tx2"/>
                </a:solidFill>
              </a:rPr>
              <a:t>0 à 40 points</a:t>
            </a:r>
          </a:p>
          <a:p>
            <a:r>
              <a:rPr lang="fr-FR" sz="1600" b="1" dirty="0" smtClean="0"/>
              <a:t>2)</a:t>
            </a:r>
            <a:r>
              <a:rPr lang="fr-FR" sz="1600" dirty="0" smtClean="0"/>
              <a:t> </a:t>
            </a:r>
            <a:r>
              <a:rPr lang="fr-FR" sz="1600" b="1" dirty="0"/>
              <a:t>l’écart de taux d’augmentations individuelles </a:t>
            </a:r>
            <a:r>
              <a:rPr lang="fr-FR" sz="1600" dirty="0" smtClean="0"/>
              <a:t>entre </a:t>
            </a:r>
            <a:r>
              <a:rPr lang="fr-FR" sz="1600" dirty="0"/>
              <a:t>les femmes et les hommes </a:t>
            </a:r>
            <a:r>
              <a:rPr lang="fr-FR" sz="1600" dirty="0" smtClean="0"/>
              <a:t>: </a:t>
            </a:r>
            <a:r>
              <a:rPr lang="fr-FR" sz="1600" b="1" dirty="0" smtClean="0">
                <a:solidFill>
                  <a:schemeClr val="accent1">
                    <a:lumMod val="75000"/>
                  </a:schemeClr>
                </a:solidFill>
              </a:rPr>
              <a:t>0 à 35 points</a:t>
            </a:r>
          </a:p>
          <a:p>
            <a:r>
              <a:rPr lang="fr-FR" sz="1600" b="1" dirty="0" smtClean="0"/>
              <a:t>3)</a:t>
            </a:r>
            <a:r>
              <a:rPr lang="fr-FR" sz="1600" dirty="0" smtClean="0"/>
              <a:t> </a:t>
            </a:r>
            <a:r>
              <a:rPr lang="fr-FR" sz="1600" dirty="0"/>
              <a:t>le pourcentage de salariées ayant bénéficié d’une </a:t>
            </a:r>
            <a:r>
              <a:rPr lang="fr-FR" sz="1600" b="1" dirty="0"/>
              <a:t>augmentation dans l’année suivant leur retour de congé de maternité</a:t>
            </a:r>
            <a:r>
              <a:rPr lang="fr-FR" sz="1600" dirty="0"/>
              <a:t> </a:t>
            </a:r>
            <a:r>
              <a:rPr lang="fr-FR" sz="1600" dirty="0" smtClean="0"/>
              <a:t>: </a:t>
            </a:r>
            <a:r>
              <a:rPr lang="fr-FR" sz="1600" b="1" dirty="0">
                <a:solidFill>
                  <a:schemeClr val="tx2"/>
                </a:solidFill>
              </a:rPr>
              <a:t>0 </a:t>
            </a:r>
            <a:r>
              <a:rPr lang="fr-FR" sz="1600" b="1" dirty="0" smtClean="0">
                <a:solidFill>
                  <a:schemeClr val="tx2"/>
                </a:solidFill>
              </a:rPr>
              <a:t>ou </a:t>
            </a:r>
            <a:r>
              <a:rPr lang="fr-FR" sz="1600" b="1" dirty="0">
                <a:solidFill>
                  <a:schemeClr val="tx2"/>
                </a:solidFill>
              </a:rPr>
              <a:t>15 </a:t>
            </a:r>
            <a:r>
              <a:rPr lang="fr-FR" sz="1600" b="1" dirty="0" smtClean="0">
                <a:solidFill>
                  <a:schemeClr val="tx2"/>
                </a:solidFill>
              </a:rPr>
              <a:t>points</a:t>
            </a:r>
          </a:p>
          <a:p>
            <a:r>
              <a:rPr lang="fr-FR" sz="1600" b="1" dirty="0" smtClean="0"/>
              <a:t>4)</a:t>
            </a:r>
            <a:r>
              <a:rPr lang="fr-FR" sz="1600" dirty="0" smtClean="0"/>
              <a:t> </a:t>
            </a:r>
            <a:r>
              <a:rPr lang="fr-FR" sz="1600" b="1" dirty="0" smtClean="0"/>
              <a:t>parité parmi </a:t>
            </a:r>
            <a:r>
              <a:rPr lang="fr-FR" sz="1600" b="1" dirty="0"/>
              <a:t>les dix salariés ayant perçu les plus hautes </a:t>
            </a:r>
            <a:r>
              <a:rPr lang="fr-FR" sz="1600" b="1" dirty="0" smtClean="0"/>
              <a:t>rémunérations : </a:t>
            </a:r>
            <a:r>
              <a:rPr lang="fr-FR" sz="1600" dirty="0" smtClean="0"/>
              <a:t> </a:t>
            </a:r>
            <a:r>
              <a:rPr lang="fr-FR" sz="1600" b="1" dirty="0">
                <a:solidFill>
                  <a:schemeClr val="tx2"/>
                </a:solidFill>
              </a:rPr>
              <a:t>0 à </a:t>
            </a:r>
            <a:r>
              <a:rPr lang="fr-FR" sz="1600" b="1" dirty="0" smtClean="0">
                <a:solidFill>
                  <a:schemeClr val="tx2"/>
                </a:solidFill>
              </a:rPr>
              <a:t>10 points</a:t>
            </a:r>
          </a:p>
          <a:p>
            <a:pPr marL="0" indent="0">
              <a:buNone/>
            </a:pPr>
            <a:r>
              <a:rPr lang="fr-FR" b="1" dirty="0" smtClean="0">
                <a:latin typeface="+mj-lt"/>
              </a:rPr>
              <a:t>1 barème </a:t>
            </a:r>
          </a:p>
          <a:p>
            <a:pPr marL="0" indent="0">
              <a:buNone/>
            </a:pPr>
            <a:r>
              <a:rPr lang="fr-FR" sz="1600" b="1" i="1" dirty="0" smtClean="0">
                <a:solidFill>
                  <a:schemeClr val="tx2"/>
                </a:solidFill>
              </a:rPr>
              <a:t>Note </a:t>
            </a:r>
            <a:r>
              <a:rPr lang="fr-FR" sz="1600" b="1" i="1" dirty="0">
                <a:solidFill>
                  <a:schemeClr val="tx2"/>
                </a:solidFill>
              </a:rPr>
              <a:t>finale sur 100 points </a:t>
            </a:r>
            <a:r>
              <a:rPr lang="fr-FR" sz="1600" b="1" i="1" dirty="0" smtClean="0">
                <a:solidFill>
                  <a:schemeClr val="tx2"/>
                </a:solidFill>
              </a:rPr>
              <a:t>, </a:t>
            </a:r>
            <a:r>
              <a:rPr lang="fr-FR" sz="1600" b="1" i="1" dirty="0" smtClean="0">
                <a:solidFill>
                  <a:srgbClr val="FF0000"/>
                </a:solidFill>
              </a:rPr>
              <a:t>en dessous de 75 points : plan d’action ou accord à mettre en place </a:t>
            </a:r>
            <a:endParaRPr lang="fr-FR" sz="1600" i="1" dirty="0" smtClean="0">
              <a:solidFill>
                <a:srgbClr val="FF0000"/>
              </a:solidFill>
            </a:endParaRPr>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5</a:t>
            </a:fld>
            <a:endParaRPr lang="fr-FR" dirty="0"/>
          </a:p>
        </p:txBody>
      </p:sp>
      <p:sp>
        <p:nvSpPr>
          <p:cNvPr id="5" name="Rectangle 4"/>
          <p:cNvSpPr/>
          <p:nvPr/>
        </p:nvSpPr>
        <p:spPr>
          <a:xfrm>
            <a:off x="539552" y="699542"/>
            <a:ext cx="8136904" cy="461665"/>
          </a:xfrm>
          <a:prstGeom prst="rect">
            <a:avLst/>
          </a:prstGeom>
        </p:spPr>
        <p:txBody>
          <a:bodyPr wrap="square">
            <a:spAutoFit/>
          </a:bodyPr>
          <a:lstStyle/>
          <a:p>
            <a:r>
              <a:rPr lang="fr-FR" sz="2400" b="1" i="1" dirty="0" smtClean="0">
                <a:solidFill>
                  <a:schemeClr val="accent6">
                    <a:lumMod val="75000"/>
                  </a:schemeClr>
                </a:solidFill>
              </a:rPr>
              <a:t>L’index égalité professionnelle  : Comment </a:t>
            </a:r>
            <a:r>
              <a:rPr lang="fr-FR" sz="2400" b="1" i="1" dirty="0">
                <a:solidFill>
                  <a:schemeClr val="accent6">
                    <a:lumMod val="75000"/>
                  </a:schemeClr>
                </a:solidFill>
              </a:rPr>
              <a:t>le mettre en place ?</a:t>
            </a:r>
            <a:endParaRPr lang="fr-FR" sz="3200" i="1" dirty="0">
              <a:solidFill>
                <a:schemeClr val="accent6">
                  <a:lumMod val="75000"/>
                </a:schemeClr>
              </a:solidFill>
            </a:endParaRPr>
          </a:p>
        </p:txBody>
      </p:sp>
    </p:spTree>
    <p:extLst>
      <p:ext uri="{BB962C8B-B14F-4D97-AF65-F5344CB8AC3E}">
        <p14:creationId xmlns:p14="http://schemas.microsoft.com/office/powerpoint/2010/main" val="1152428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55526"/>
            <a:ext cx="8229600" cy="936104"/>
          </a:xfrm>
        </p:spPr>
        <p:txBody>
          <a:bodyPr>
            <a:normAutofit fontScale="90000"/>
          </a:bodyPr>
          <a:lstStyle/>
          <a:p>
            <a:r>
              <a:rPr lang="fr-FR" dirty="0" smtClean="0"/>
              <a:t>1) L’ écart </a:t>
            </a:r>
            <a:r>
              <a:rPr lang="fr-FR" dirty="0"/>
              <a:t>de rémunération moyen </a:t>
            </a:r>
            <a:r>
              <a:rPr lang="fr-FR" dirty="0" smtClean="0"/>
              <a:t>entre</a:t>
            </a:r>
            <a:br>
              <a:rPr lang="fr-FR" dirty="0" smtClean="0"/>
            </a:br>
            <a:r>
              <a:rPr lang="fr-FR" dirty="0" smtClean="0"/>
              <a:t> </a:t>
            </a:r>
            <a:r>
              <a:rPr lang="fr-FR" dirty="0"/>
              <a:t>les femmes et les </a:t>
            </a:r>
            <a:r>
              <a:rPr lang="fr-FR" dirty="0" smtClean="0"/>
              <a:t>hommes : </a:t>
            </a:r>
            <a:r>
              <a:rPr lang="fr-FR" sz="2200" dirty="0" smtClean="0">
                <a:solidFill>
                  <a:schemeClr val="accent6">
                    <a:lumMod val="75000"/>
                  </a:schemeClr>
                </a:solidFill>
              </a:rPr>
              <a:t>0 à 40 points   </a:t>
            </a:r>
            <a:endParaRPr lang="fr-FR" sz="2200" dirty="0">
              <a:solidFill>
                <a:schemeClr val="accent6">
                  <a:lumMod val="75000"/>
                </a:schemeClr>
              </a:solidFill>
            </a:endParaRPr>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6</a:t>
            </a:fld>
            <a:endParaRPr lang="fr-FR" dirty="0"/>
          </a:p>
        </p:txBody>
      </p:sp>
      <p:sp>
        <p:nvSpPr>
          <p:cNvPr id="3" name="Espace réservé du contenu 2"/>
          <p:cNvSpPr>
            <a:spLocks noGrp="1"/>
          </p:cNvSpPr>
          <p:nvPr>
            <p:ph idx="1"/>
          </p:nvPr>
        </p:nvSpPr>
        <p:spPr>
          <a:xfrm>
            <a:off x="539552" y="5143500"/>
            <a:ext cx="14041560" cy="3240359"/>
          </a:xfrm>
        </p:spPr>
        <p:txBody>
          <a:bodyPr lIns="0" rIns="0" numCol="3" spcCol="108000">
            <a:noAutofit/>
          </a:bodyPr>
          <a:lstStyle/>
          <a:p>
            <a:endParaRPr lang="fr-FR" sz="1400" b="1" dirty="0"/>
          </a:p>
          <a:p>
            <a:endParaRPr lang="fr-FR" sz="1400" b="1" dirty="0"/>
          </a:p>
          <a:p>
            <a:endParaRPr lang="fr-FR" sz="1400" b="1" dirty="0"/>
          </a:p>
          <a:p>
            <a:endParaRPr lang="fr-FR" sz="1400" b="1" dirty="0" smtClean="0"/>
          </a:p>
        </p:txBody>
      </p:sp>
      <p:sp>
        <p:nvSpPr>
          <p:cNvPr id="5" name="Rectangle 4"/>
          <p:cNvSpPr/>
          <p:nvPr/>
        </p:nvSpPr>
        <p:spPr>
          <a:xfrm>
            <a:off x="514801" y="1691350"/>
            <a:ext cx="7939632" cy="2739211"/>
          </a:xfrm>
          <a:prstGeom prst="rect">
            <a:avLst/>
          </a:prstGeom>
        </p:spPr>
        <p:txBody>
          <a:bodyPr wrap="square">
            <a:spAutoFit/>
          </a:bodyPr>
          <a:lstStyle/>
          <a:p>
            <a:pPr marL="342900" lvl="0" indent="-342900">
              <a:buAutoNum type="arabicPeriod"/>
            </a:pPr>
            <a:r>
              <a:rPr lang="fr-FR" sz="1400" b="1" dirty="0" smtClean="0"/>
              <a:t>Constituer </a:t>
            </a:r>
            <a:r>
              <a:rPr lang="fr-FR" sz="1400" b="1" dirty="0"/>
              <a:t>des groupes en croisant la tranche d’âge et la CSP </a:t>
            </a:r>
            <a:endParaRPr lang="fr-FR" sz="1400" b="1" dirty="0" smtClean="0"/>
          </a:p>
          <a:p>
            <a:pPr marL="342900" lvl="0" indent="-342900">
              <a:buAutoNum type="arabicPeriod"/>
            </a:pPr>
            <a:endParaRPr lang="fr-FR" sz="1400" b="1" dirty="0" smtClean="0"/>
          </a:p>
          <a:p>
            <a:pPr marL="342900" lvl="0" indent="-342900">
              <a:buAutoNum type="arabicPeriod" startAt="2"/>
            </a:pPr>
            <a:r>
              <a:rPr lang="fr-FR" sz="1400" b="1" dirty="0" smtClean="0">
                <a:solidFill>
                  <a:prstClr val="black"/>
                </a:solidFill>
              </a:rPr>
              <a:t>Calculer </a:t>
            </a:r>
            <a:r>
              <a:rPr lang="fr-FR" sz="1400" b="1" dirty="0">
                <a:solidFill>
                  <a:prstClr val="black"/>
                </a:solidFill>
              </a:rPr>
              <a:t>le total des effectifs retenus en prenant en compte uniquement les groupes valables</a:t>
            </a:r>
            <a:r>
              <a:rPr lang="fr-FR" sz="1400" b="1" dirty="0" smtClean="0">
                <a:solidFill>
                  <a:prstClr val="black"/>
                </a:solidFill>
              </a:rPr>
              <a:t>.</a:t>
            </a:r>
            <a:r>
              <a:rPr lang="fr-FR" sz="1600" b="1" dirty="0">
                <a:solidFill>
                  <a:prstClr val="black"/>
                </a:solidFill>
              </a:rPr>
              <a:t> </a:t>
            </a:r>
            <a:endParaRPr lang="fr-FR" sz="1600" b="1" dirty="0" smtClean="0">
              <a:solidFill>
                <a:prstClr val="black"/>
              </a:solidFill>
            </a:endParaRPr>
          </a:p>
          <a:p>
            <a:pPr marL="342900" lvl="0" indent="-342900">
              <a:buAutoNum type="arabicPeriod" startAt="2"/>
            </a:pPr>
            <a:endParaRPr lang="fr-FR" sz="1600" b="1" dirty="0" smtClean="0">
              <a:solidFill>
                <a:prstClr val="black"/>
              </a:solidFill>
            </a:endParaRPr>
          </a:p>
          <a:p>
            <a:pPr marL="342900" lvl="0" indent="-342900">
              <a:buAutoNum type="arabicPeriod" startAt="3"/>
            </a:pPr>
            <a:r>
              <a:rPr lang="fr-FR" sz="1400" b="1" dirty="0" smtClean="0">
                <a:solidFill>
                  <a:prstClr val="black"/>
                </a:solidFill>
              </a:rPr>
              <a:t>Calculer</a:t>
            </a:r>
            <a:r>
              <a:rPr lang="fr-FR" sz="1400" b="1" dirty="0">
                <a:solidFill>
                  <a:prstClr val="black"/>
                </a:solidFill>
              </a:rPr>
              <a:t>, pour chacun des groupes constitués, la rémunération moyenne des femmes et des </a:t>
            </a:r>
            <a:r>
              <a:rPr lang="fr-FR" sz="1400" b="1" dirty="0" smtClean="0">
                <a:solidFill>
                  <a:prstClr val="black"/>
                </a:solidFill>
              </a:rPr>
              <a:t>hommes</a:t>
            </a:r>
          </a:p>
          <a:p>
            <a:pPr lvl="0"/>
            <a:r>
              <a:rPr lang="fr-FR" sz="1400" b="1" dirty="0" smtClean="0">
                <a:solidFill>
                  <a:prstClr val="black"/>
                </a:solidFill>
              </a:rPr>
              <a:t> </a:t>
            </a:r>
          </a:p>
          <a:p>
            <a:pPr marL="342900" lvl="0" indent="-342900">
              <a:buAutoNum type="arabicPeriod" startAt="4"/>
            </a:pPr>
            <a:r>
              <a:rPr lang="fr-FR" sz="1400" b="1" dirty="0" smtClean="0">
                <a:solidFill>
                  <a:prstClr val="black"/>
                </a:solidFill>
              </a:rPr>
              <a:t>Appliquer </a:t>
            </a:r>
            <a:r>
              <a:rPr lang="fr-FR" sz="1400" b="1" dirty="0">
                <a:solidFill>
                  <a:prstClr val="black"/>
                </a:solidFill>
              </a:rPr>
              <a:t>le seuil de pertinence </a:t>
            </a:r>
            <a:r>
              <a:rPr lang="fr-FR" sz="1400" b="1" dirty="0" smtClean="0">
                <a:solidFill>
                  <a:prstClr val="black"/>
                </a:solidFill>
              </a:rPr>
              <a:t> </a:t>
            </a:r>
          </a:p>
          <a:p>
            <a:pPr marL="342900" lvl="0" indent="-342900">
              <a:buAutoNum type="arabicPeriod" startAt="4"/>
            </a:pPr>
            <a:endParaRPr lang="fr-FR" sz="1400" b="1" dirty="0" smtClean="0">
              <a:solidFill>
                <a:prstClr val="black"/>
              </a:solidFill>
            </a:endParaRPr>
          </a:p>
          <a:p>
            <a:pPr lvl="0"/>
            <a:r>
              <a:rPr lang="fr-FR" sz="1400" b="1" dirty="0">
                <a:solidFill>
                  <a:prstClr val="black"/>
                </a:solidFill>
              </a:rPr>
              <a:t>5</a:t>
            </a:r>
            <a:r>
              <a:rPr lang="fr-FR" sz="1400" b="1" dirty="0" smtClean="0">
                <a:solidFill>
                  <a:prstClr val="black"/>
                </a:solidFill>
              </a:rPr>
              <a:t>.     </a:t>
            </a:r>
            <a:r>
              <a:rPr lang="fr-FR" sz="1400" b="1" dirty="0">
                <a:solidFill>
                  <a:prstClr val="black"/>
                </a:solidFill>
              </a:rPr>
              <a:t>Calculer l’écart pondéré pour chacun de ces groupes</a:t>
            </a:r>
            <a:r>
              <a:rPr lang="fr-FR" sz="1400" dirty="0">
                <a:solidFill>
                  <a:prstClr val="black"/>
                </a:solidFill>
              </a:rPr>
              <a:t> </a:t>
            </a:r>
            <a:endParaRPr lang="fr-FR" sz="1400" dirty="0" smtClean="0">
              <a:solidFill>
                <a:prstClr val="black"/>
              </a:solidFill>
            </a:endParaRPr>
          </a:p>
          <a:p>
            <a:pPr lvl="0"/>
            <a:endParaRPr lang="fr-FR" sz="1400" dirty="0">
              <a:solidFill>
                <a:prstClr val="black"/>
              </a:solidFill>
            </a:endParaRPr>
          </a:p>
          <a:p>
            <a:pPr lvl="0"/>
            <a:endParaRPr lang="fr-FR" sz="1400" b="1" dirty="0">
              <a:solidFill>
                <a:prstClr val="black"/>
              </a:solidFill>
            </a:endParaRPr>
          </a:p>
          <a:p>
            <a:endParaRPr lang="fr-FR" sz="1400" b="1" dirty="0"/>
          </a:p>
        </p:txBody>
      </p:sp>
      <p:sp>
        <p:nvSpPr>
          <p:cNvPr id="8" name="Rectangle 7"/>
          <p:cNvSpPr/>
          <p:nvPr/>
        </p:nvSpPr>
        <p:spPr>
          <a:xfrm>
            <a:off x="632189" y="2569058"/>
            <a:ext cx="7704856" cy="307777"/>
          </a:xfrm>
          <a:prstGeom prst="rect">
            <a:avLst/>
          </a:prstGeom>
        </p:spPr>
        <p:txBody>
          <a:bodyPr wrap="square">
            <a:spAutoFit/>
          </a:bodyPr>
          <a:lstStyle/>
          <a:p>
            <a:r>
              <a:rPr lang="fr-FR" sz="1400" b="1" dirty="0" smtClean="0"/>
              <a:t> </a:t>
            </a:r>
            <a:endParaRPr lang="fr-FR" sz="1400" b="1" dirty="0"/>
          </a:p>
        </p:txBody>
      </p:sp>
    </p:spTree>
    <p:extLst>
      <p:ext uri="{BB962C8B-B14F-4D97-AF65-F5344CB8AC3E}">
        <p14:creationId xmlns:p14="http://schemas.microsoft.com/office/powerpoint/2010/main" val="2772247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L’ écart </a:t>
            </a:r>
            <a:r>
              <a:rPr lang="fr-FR" dirty="0"/>
              <a:t>de rémunération moyen </a:t>
            </a:r>
            <a:r>
              <a:rPr lang="fr-FR" dirty="0" smtClean="0"/>
              <a:t>entre </a:t>
            </a:r>
            <a:br>
              <a:rPr lang="fr-FR" dirty="0" smtClean="0"/>
            </a:br>
            <a:r>
              <a:rPr lang="fr-FR" dirty="0" smtClean="0"/>
              <a:t>les </a:t>
            </a:r>
            <a:r>
              <a:rPr lang="fr-FR" dirty="0"/>
              <a:t>femmes et les </a:t>
            </a:r>
            <a:r>
              <a:rPr lang="fr-FR" dirty="0" smtClean="0"/>
              <a:t>hommes</a:t>
            </a:r>
            <a:endParaRPr lang="fr-FR" dirty="0"/>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7</a:t>
            </a:fld>
            <a:endParaRPr lang="fr-FR" dirty="0"/>
          </a:p>
        </p:txBody>
      </p:sp>
      <p:sp>
        <p:nvSpPr>
          <p:cNvPr id="3" name="Espace réservé du contenu 2"/>
          <p:cNvSpPr>
            <a:spLocks noGrp="1"/>
          </p:cNvSpPr>
          <p:nvPr>
            <p:ph idx="1"/>
          </p:nvPr>
        </p:nvSpPr>
        <p:spPr>
          <a:xfrm>
            <a:off x="899592" y="1923678"/>
            <a:ext cx="6120680" cy="2886968"/>
          </a:xfrm>
        </p:spPr>
        <p:txBody>
          <a:bodyPr lIns="0" rIns="0" numCol="2" spcCol="108000">
            <a:noAutofit/>
          </a:bodyPr>
          <a:lstStyle/>
          <a:p>
            <a:r>
              <a:rPr lang="fr-FR" sz="1400" b="1" dirty="0" smtClean="0"/>
              <a:t>L’employeur </a:t>
            </a:r>
            <a:r>
              <a:rPr lang="fr-FR" sz="1400" b="1" dirty="0"/>
              <a:t>peut décider, après consultation du comité social et économique (CSE), de répartir les salariés par niveau ou </a:t>
            </a:r>
            <a:r>
              <a:rPr lang="fr-FR" sz="1400" b="1" dirty="0" smtClean="0"/>
              <a:t>coefficient hiérarchique </a:t>
            </a:r>
            <a:r>
              <a:rPr lang="fr-FR" sz="1400" b="1" dirty="0"/>
              <a:t>ou toute autre méthode de cotation des postes plutôt que par </a:t>
            </a:r>
            <a:r>
              <a:rPr lang="fr-FR" sz="1400" b="1" dirty="0" smtClean="0"/>
              <a:t>CSP</a:t>
            </a:r>
          </a:p>
        </p:txBody>
      </p:sp>
      <p:sp>
        <p:nvSpPr>
          <p:cNvPr id="5" name="Rectangle 4"/>
          <p:cNvSpPr/>
          <p:nvPr/>
        </p:nvSpPr>
        <p:spPr>
          <a:xfrm>
            <a:off x="4716016" y="1984772"/>
            <a:ext cx="3168352" cy="1600438"/>
          </a:xfrm>
          <a:prstGeom prst="rect">
            <a:avLst/>
          </a:prstGeom>
        </p:spPr>
        <p:txBody>
          <a:bodyPr wrap="square">
            <a:spAutoFit/>
          </a:bodyPr>
          <a:lstStyle/>
          <a:p>
            <a:pPr marL="285750" indent="-285750">
              <a:buFont typeface="Arial" panose="020B0604020202020204" pitchFamily="34" charset="0"/>
              <a:buChar char="•"/>
            </a:pPr>
            <a:r>
              <a:rPr lang="fr-FR" sz="1400" b="1" dirty="0"/>
              <a:t>Si l’effectif retenu (groupes valables) est inférieur à 40% des effectifs totaux, ce premier indicateur, qui compte pour 40% de la note, n’est pas calculable et l’Index non plus</a:t>
            </a:r>
            <a:r>
              <a:rPr lang="fr-FR" sz="1400" dirty="0"/>
              <a:t>. Les autres indicateurs doivent toutefois être </a:t>
            </a:r>
            <a:r>
              <a:rPr lang="fr-FR" sz="1400" dirty="0" smtClean="0"/>
              <a:t>calculés.</a:t>
            </a:r>
            <a:endParaRPr lang="fr-FR" sz="1400" dirty="0"/>
          </a:p>
        </p:txBody>
      </p:sp>
    </p:spTree>
    <p:extLst>
      <p:ext uri="{BB962C8B-B14F-4D97-AF65-F5344CB8AC3E}">
        <p14:creationId xmlns:p14="http://schemas.microsoft.com/office/powerpoint/2010/main" val="370499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20070"/>
            <a:ext cx="8229600" cy="864096"/>
          </a:xfrm>
        </p:spPr>
        <p:txBody>
          <a:bodyPr>
            <a:normAutofit fontScale="90000"/>
          </a:bodyPr>
          <a:lstStyle/>
          <a:p>
            <a:r>
              <a:rPr lang="fr-FR" dirty="0" smtClean="0"/>
              <a:t>2) L’écart </a:t>
            </a:r>
            <a:r>
              <a:rPr lang="fr-FR" dirty="0"/>
              <a:t>de taux d’augmentations individuelles </a:t>
            </a:r>
            <a:r>
              <a:rPr lang="fr-FR" dirty="0" smtClean="0"/>
              <a:t>entre </a:t>
            </a:r>
            <a:r>
              <a:rPr lang="fr-FR" dirty="0"/>
              <a:t>les femmes et les hommes : </a:t>
            </a:r>
            <a:r>
              <a:rPr lang="fr-FR" sz="2200" dirty="0">
                <a:solidFill>
                  <a:schemeClr val="accent6">
                    <a:lumMod val="75000"/>
                  </a:schemeClr>
                </a:solidFill>
              </a:rPr>
              <a:t>0 à </a:t>
            </a:r>
            <a:r>
              <a:rPr lang="fr-FR" sz="2200" dirty="0" smtClean="0">
                <a:solidFill>
                  <a:schemeClr val="accent6">
                    <a:lumMod val="75000"/>
                  </a:schemeClr>
                </a:solidFill>
              </a:rPr>
              <a:t>35 </a:t>
            </a:r>
            <a:r>
              <a:rPr lang="fr-FR" sz="2200" dirty="0">
                <a:solidFill>
                  <a:schemeClr val="accent6">
                    <a:lumMod val="75000"/>
                  </a:schemeClr>
                </a:solidFill>
              </a:rPr>
              <a:t>points </a:t>
            </a:r>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8</a:t>
            </a:fld>
            <a:endParaRPr lang="fr-FR" dirty="0"/>
          </a:p>
        </p:txBody>
      </p:sp>
      <p:sp>
        <p:nvSpPr>
          <p:cNvPr id="3" name="Rectangle 2"/>
          <p:cNvSpPr/>
          <p:nvPr/>
        </p:nvSpPr>
        <p:spPr>
          <a:xfrm>
            <a:off x="899592" y="1347614"/>
            <a:ext cx="7128792" cy="3878197"/>
          </a:xfrm>
          <a:prstGeom prst="rect">
            <a:avLst/>
          </a:prstGeom>
        </p:spPr>
        <p:txBody>
          <a:bodyPr wrap="square" numCol="3">
            <a:spAutoFit/>
          </a:bodyPr>
          <a:lstStyle/>
          <a:p>
            <a:pPr marL="171450" indent="-171450">
              <a:buFont typeface="Arial" panose="020B0604020202020204" pitchFamily="34" charset="0"/>
              <a:buChar char="•"/>
            </a:pPr>
            <a:endParaRPr lang="fr-FR" sz="1200" dirty="0" smtClean="0">
              <a:solidFill>
                <a:srgbClr val="D52D2C"/>
              </a:solidFill>
            </a:endParaRPr>
          </a:p>
          <a:p>
            <a:pPr marL="171450" indent="-171450">
              <a:buFont typeface="Arial" panose="020B0604020202020204" pitchFamily="34" charset="0"/>
              <a:buChar char="•"/>
            </a:pPr>
            <a:r>
              <a:rPr lang="fr-FR" sz="1400" dirty="0" smtClean="0">
                <a:solidFill>
                  <a:srgbClr val="D52D2C"/>
                </a:solidFill>
              </a:rPr>
              <a:t>Pour calculer cet indicateur,  l’employeur procède à </a:t>
            </a:r>
            <a:r>
              <a:rPr lang="fr-FR" sz="1400" b="1" dirty="0" smtClean="0">
                <a:solidFill>
                  <a:srgbClr val="D52D2C"/>
                </a:solidFill>
              </a:rPr>
              <a:t>2 calculs</a:t>
            </a:r>
            <a:r>
              <a:rPr lang="fr-FR" sz="1400" dirty="0" smtClean="0">
                <a:solidFill>
                  <a:srgbClr val="D52D2C"/>
                </a:solidFill>
              </a:rPr>
              <a:t>:</a:t>
            </a:r>
          </a:p>
          <a:p>
            <a:pPr marL="285750" indent="-285750">
              <a:buFont typeface="Wingdings" panose="05000000000000000000" pitchFamily="2" charset="2"/>
              <a:buChar char="Ø"/>
            </a:pPr>
            <a:r>
              <a:rPr lang="fr-FR" sz="1400" b="1" dirty="0" smtClean="0">
                <a:solidFill>
                  <a:srgbClr val="D52D2C"/>
                </a:solidFill>
              </a:rPr>
              <a:t>L’écart de taux d’augmentations</a:t>
            </a:r>
          </a:p>
          <a:p>
            <a:pPr marL="285750" indent="-285750">
              <a:buFont typeface="Wingdings" panose="05000000000000000000" pitchFamily="2" charset="2"/>
              <a:buChar char="Ø"/>
            </a:pPr>
            <a:r>
              <a:rPr lang="fr-FR" sz="1400" b="1" dirty="0" smtClean="0">
                <a:solidFill>
                  <a:srgbClr val="D52D2C"/>
                </a:solidFill>
              </a:rPr>
              <a:t>L’écart en nombre de salariés</a:t>
            </a:r>
          </a:p>
          <a:p>
            <a:endParaRPr lang="fr-FR" sz="600" b="1" dirty="0" smtClean="0">
              <a:solidFill>
                <a:srgbClr val="D52D2C"/>
              </a:solidFill>
            </a:endParaRPr>
          </a:p>
          <a:p>
            <a:pPr marL="171450" indent="-171450">
              <a:buFont typeface="Arial" panose="020B0604020202020204" pitchFamily="34" charset="0"/>
              <a:buChar char="•"/>
            </a:pPr>
            <a:r>
              <a:rPr lang="fr-FR" sz="1200" i="1" dirty="0">
                <a:solidFill>
                  <a:srgbClr val="D52D2C"/>
                </a:solidFill>
              </a:rPr>
              <a:t>Nota : l'indicateur n'est pas calculable si aucune augmentation individuelle n'est intervenue au cours de la période annuelle de référence, ou si l’effectif servant de base au calcul ne comporte pas au moins 5 femmes et 5 hommes</a:t>
            </a:r>
            <a:r>
              <a:rPr lang="fr-FR" sz="1200" i="1" dirty="0" smtClean="0">
                <a:solidFill>
                  <a:srgbClr val="D52D2C"/>
                </a:solidFill>
              </a:rPr>
              <a:t>. Dans ce cas l’index ne sera pas non plus calculable.</a:t>
            </a:r>
            <a:endParaRPr lang="fr-FR" sz="1200" i="1" dirty="0">
              <a:solidFill>
                <a:srgbClr val="D52D2C"/>
              </a:solidFill>
            </a:endParaRPr>
          </a:p>
          <a:p>
            <a:pPr marL="171450" indent="-171450">
              <a:buFont typeface="Arial" panose="020B0604020202020204" pitchFamily="34" charset="0"/>
              <a:buChar char="•"/>
            </a:pPr>
            <a:endParaRPr lang="fr-FR" sz="1200" i="1" dirty="0" smtClean="0">
              <a:solidFill>
                <a:srgbClr val="D52D2C"/>
              </a:solidFill>
            </a:endParaRPr>
          </a:p>
          <a:p>
            <a:pPr marL="171450" indent="-171450">
              <a:buFont typeface="Arial" panose="020B0604020202020204" pitchFamily="34" charset="0"/>
              <a:buChar char="•"/>
            </a:pPr>
            <a:endParaRPr lang="fr-FR" sz="1200" i="1" dirty="0">
              <a:solidFill>
                <a:srgbClr val="D52D2C"/>
              </a:solidFill>
            </a:endParaRPr>
          </a:p>
          <a:p>
            <a:pPr marL="171450" indent="-171450">
              <a:buFont typeface="Arial" panose="020B0604020202020204" pitchFamily="34" charset="0"/>
              <a:buChar char="•"/>
            </a:pPr>
            <a:r>
              <a:rPr lang="fr-FR" sz="1200" b="1" dirty="0" smtClean="0"/>
              <a:t>1</a:t>
            </a:r>
            <a:r>
              <a:rPr lang="fr-FR" sz="1200" b="1" dirty="0"/>
              <a:t>. </a:t>
            </a:r>
            <a:r>
              <a:rPr lang="fr-FR" sz="1200" b="1" dirty="0" smtClean="0"/>
              <a:t>Calculer le </a:t>
            </a:r>
            <a:r>
              <a:rPr lang="fr-FR" sz="1200" b="1" dirty="0"/>
              <a:t>pourcentage </a:t>
            </a:r>
            <a:r>
              <a:rPr lang="fr-FR" sz="1200" b="1" dirty="0" smtClean="0"/>
              <a:t>de femmes </a:t>
            </a:r>
            <a:r>
              <a:rPr lang="fr-FR" sz="1200" b="1" dirty="0"/>
              <a:t>et le pourcentage d’hommes augmentés au cours de </a:t>
            </a:r>
            <a:r>
              <a:rPr lang="fr-FR" sz="1200" b="1" dirty="0" smtClean="0"/>
              <a:t>la période de référence,</a:t>
            </a:r>
          </a:p>
          <a:p>
            <a:r>
              <a:rPr lang="fr-FR" sz="1200" b="1" dirty="0" smtClean="0"/>
              <a:t>     toutes CSP confondues. </a:t>
            </a:r>
            <a:endParaRPr lang="fr-FR" sz="1200" dirty="0" smtClean="0"/>
          </a:p>
          <a:p>
            <a:pPr marL="171450" indent="-171450">
              <a:buFont typeface="Arial" panose="020B0604020202020204" pitchFamily="34" charset="0"/>
              <a:buChar char="•"/>
            </a:pPr>
            <a:endParaRPr lang="fr-FR" sz="1200" dirty="0" smtClean="0"/>
          </a:p>
          <a:p>
            <a:pPr marL="171450" indent="-171450">
              <a:buFont typeface="Arial" panose="020B0604020202020204" pitchFamily="34" charset="0"/>
              <a:buChar char="•"/>
            </a:pPr>
            <a:r>
              <a:rPr lang="fr-FR" sz="1200" b="1" dirty="0"/>
              <a:t>2</a:t>
            </a:r>
            <a:r>
              <a:rPr lang="fr-FR" sz="1200" b="1" dirty="0" smtClean="0"/>
              <a:t>. </a:t>
            </a:r>
            <a:r>
              <a:rPr lang="fr-FR" sz="1200" b="1" dirty="0"/>
              <a:t>Soustraire </a:t>
            </a:r>
            <a:r>
              <a:rPr lang="fr-FR" sz="1200" b="1" dirty="0" smtClean="0"/>
              <a:t>le  taux (en pourcentage) d’augmentations </a:t>
            </a:r>
            <a:r>
              <a:rPr lang="fr-FR" sz="1200" b="1" dirty="0"/>
              <a:t>des femmes à celui des </a:t>
            </a:r>
            <a:r>
              <a:rPr lang="fr-FR" sz="1200" b="1" dirty="0" smtClean="0"/>
              <a:t>hommes. </a:t>
            </a:r>
          </a:p>
          <a:p>
            <a:pPr marL="171450" indent="-171450">
              <a:buFont typeface="Arial" panose="020B0604020202020204" pitchFamily="34" charset="0"/>
              <a:buChar char="•"/>
            </a:pPr>
            <a:endParaRPr lang="fr-FR" sz="1200" b="1" dirty="0" smtClean="0"/>
          </a:p>
          <a:p>
            <a:pPr marL="171450" indent="-171450">
              <a:buFont typeface="Arial" panose="020B0604020202020204" pitchFamily="34" charset="0"/>
              <a:buChar char="•"/>
            </a:pPr>
            <a:r>
              <a:rPr lang="fr-FR" sz="1200" b="1" dirty="0" smtClean="0"/>
              <a:t>3.  </a:t>
            </a:r>
            <a:r>
              <a:rPr lang="fr-FR" sz="1200" b="1" dirty="0"/>
              <a:t>Multiplier l’écart de taux d’augmentations calculé au paragraphe 2) par le nombre de femmes, ou le nombre d’hommes servant de base au calcul de l’indicateur, en choisissant le plus petit de ces deux nombres</a:t>
            </a:r>
            <a:r>
              <a:rPr lang="fr-FR" sz="1200" dirty="0"/>
              <a:t>. </a:t>
            </a:r>
            <a:endParaRPr lang="fr-FR" sz="1200" dirty="0" smtClean="0"/>
          </a:p>
          <a:p>
            <a:pPr marL="228600" indent="-228600">
              <a:buAutoNum type="arabicPlain" startAt="3"/>
            </a:pPr>
            <a:endParaRPr lang="fr-FR" sz="1200" i="1" dirty="0" smtClean="0"/>
          </a:p>
          <a:p>
            <a:pPr marL="228600" indent="-228600">
              <a:buAutoNum type="arabicPlain" startAt="3"/>
            </a:pPr>
            <a:endParaRPr lang="fr-FR" sz="1200" i="1" dirty="0"/>
          </a:p>
          <a:p>
            <a:pPr marL="228600" indent="-228600">
              <a:buAutoNum type="arabicPlain" startAt="3"/>
            </a:pPr>
            <a:endParaRPr lang="fr-FR" sz="1200" i="1" dirty="0"/>
          </a:p>
          <a:p>
            <a:r>
              <a:rPr lang="fr-FR" sz="1200" b="1" dirty="0"/>
              <a:t>4. Appliquer le barème à l’écart en points de pourcentage </a:t>
            </a:r>
            <a:r>
              <a:rPr lang="fr-FR" sz="1200" b="1" u="sng" dirty="0"/>
              <a:t>et</a:t>
            </a:r>
            <a:r>
              <a:rPr lang="fr-FR" sz="1200" b="1" dirty="0"/>
              <a:t> à l’écart en nombre de salariés.</a:t>
            </a:r>
          </a:p>
          <a:p>
            <a:pPr marL="0" lvl="1"/>
            <a:r>
              <a:rPr lang="fr-FR" sz="1200" b="1" dirty="0"/>
              <a:t>5. Retenez le résultat correspondant au nombre de points le plus élevé</a:t>
            </a:r>
            <a:r>
              <a:rPr lang="fr-FR" sz="1200" dirty="0"/>
              <a:t>.</a:t>
            </a:r>
            <a:endParaRPr lang="fr-FR" sz="1200" dirty="0">
              <a:solidFill>
                <a:srgbClr val="FF0000"/>
              </a:solidFill>
            </a:endParaRPr>
          </a:p>
          <a:p>
            <a:endParaRPr lang="fr-FR" sz="1100" dirty="0">
              <a:solidFill>
                <a:srgbClr val="FF0000"/>
              </a:solidFill>
            </a:endParaRPr>
          </a:p>
        </p:txBody>
      </p:sp>
      <p:sp>
        <p:nvSpPr>
          <p:cNvPr id="5" name="Rectangle 4"/>
          <p:cNvSpPr/>
          <p:nvPr/>
        </p:nvSpPr>
        <p:spPr>
          <a:xfrm>
            <a:off x="5436096" y="1491630"/>
            <a:ext cx="2232248" cy="523220"/>
          </a:xfrm>
          <a:prstGeom prst="rect">
            <a:avLst/>
          </a:prstGeom>
        </p:spPr>
        <p:txBody>
          <a:bodyPr wrap="square">
            <a:spAutoFit/>
          </a:bodyPr>
          <a:lstStyle/>
          <a:p>
            <a:pPr lvl="1"/>
            <a:endParaRPr lang="fr-FR" sz="1200" i="1" dirty="0"/>
          </a:p>
          <a:p>
            <a:pPr marL="171450" indent="-171450">
              <a:buFont typeface="Arial" panose="020B0604020202020204" pitchFamily="34" charset="0"/>
              <a:buChar char="•"/>
            </a:pPr>
            <a:endParaRPr lang="fr-FR" sz="1600" b="1" dirty="0" smtClean="0"/>
          </a:p>
        </p:txBody>
      </p:sp>
      <p:sp>
        <p:nvSpPr>
          <p:cNvPr id="6" name="Rectangle 5"/>
          <p:cNvSpPr/>
          <p:nvPr/>
        </p:nvSpPr>
        <p:spPr>
          <a:xfrm>
            <a:off x="3923928" y="2571750"/>
            <a:ext cx="4752528" cy="1569660"/>
          </a:xfrm>
          <a:prstGeom prst="rect">
            <a:avLst/>
          </a:prstGeom>
        </p:spPr>
        <p:txBody>
          <a:bodyPr wrap="square">
            <a:spAutoFit/>
          </a:bodyPr>
          <a:lstStyle/>
          <a:p>
            <a:pPr lvl="4"/>
            <a:r>
              <a:rPr lang="fr-FR" sz="1200" b="1" dirty="0">
                <a:solidFill>
                  <a:schemeClr val="accent6">
                    <a:lumMod val="75000"/>
                  </a:schemeClr>
                </a:solidFill>
              </a:rPr>
              <a:t>Si l’écart constaté sur les augmentations individuelles mis en évidence par cet ’indicateur est  en faveur des femmes, alors la note maximale de 35 points est attribuée </a:t>
            </a:r>
            <a:r>
              <a:rPr lang="fr-FR" sz="1200" b="1" dirty="0" smtClean="0">
                <a:solidFill>
                  <a:schemeClr val="accent6">
                    <a:lumMod val="75000"/>
                  </a:schemeClr>
                </a:solidFill>
              </a:rPr>
              <a:t>(</a:t>
            </a:r>
            <a:r>
              <a:rPr lang="fr-FR" sz="1200" b="1" i="1" dirty="0" smtClean="0">
                <a:solidFill>
                  <a:schemeClr val="accent6">
                    <a:lumMod val="75000"/>
                  </a:schemeClr>
                </a:solidFill>
              </a:rPr>
              <a:t> </a:t>
            </a:r>
            <a:r>
              <a:rPr lang="fr-FR" sz="1200" b="1" i="1" dirty="0">
                <a:solidFill>
                  <a:schemeClr val="accent6">
                    <a:lumMod val="75000"/>
                  </a:schemeClr>
                </a:solidFill>
              </a:rPr>
              <a:t>les écarts de taux d’augmentation observés </a:t>
            </a:r>
            <a:r>
              <a:rPr lang="fr-FR" sz="1200" b="1" i="1" dirty="0" smtClean="0">
                <a:solidFill>
                  <a:schemeClr val="accent6">
                    <a:lumMod val="75000"/>
                  </a:schemeClr>
                </a:solidFill>
              </a:rPr>
              <a:t>sont assimilés à </a:t>
            </a:r>
            <a:r>
              <a:rPr lang="fr-FR" sz="1200" b="1" i="1" dirty="0">
                <a:solidFill>
                  <a:schemeClr val="accent6">
                    <a:lumMod val="75000"/>
                  </a:schemeClr>
                </a:solidFill>
              </a:rPr>
              <a:t>une politique de rattrapage adaptée volontaire ou involontaire). </a:t>
            </a:r>
          </a:p>
        </p:txBody>
      </p:sp>
    </p:spTree>
    <p:extLst>
      <p:ext uri="{BB962C8B-B14F-4D97-AF65-F5344CB8AC3E}">
        <p14:creationId xmlns:p14="http://schemas.microsoft.com/office/powerpoint/2010/main" val="2912735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699542"/>
            <a:ext cx="9144000" cy="792088"/>
          </a:xfrm>
        </p:spPr>
        <p:txBody>
          <a:bodyPr>
            <a:noAutofit/>
          </a:bodyPr>
          <a:lstStyle/>
          <a:p>
            <a:pPr marL="355600" indent="0">
              <a:spcAft>
                <a:spcPts val="1200"/>
              </a:spcAft>
              <a:defRPr/>
            </a:pPr>
            <a:r>
              <a:rPr lang="fr-FR" sz="2400" dirty="0" smtClean="0">
                <a:solidFill>
                  <a:srgbClr val="000000"/>
                </a:solidFill>
              </a:rPr>
              <a:t>3) </a:t>
            </a:r>
            <a:r>
              <a:rPr lang="fr-FR" sz="2000" dirty="0" smtClean="0">
                <a:solidFill>
                  <a:srgbClr val="000000"/>
                </a:solidFill>
              </a:rPr>
              <a:t>Pourcentage </a:t>
            </a:r>
            <a:r>
              <a:rPr lang="fr-FR" sz="2000" dirty="0">
                <a:solidFill>
                  <a:srgbClr val="000000"/>
                </a:solidFill>
              </a:rPr>
              <a:t>de </a:t>
            </a:r>
            <a:r>
              <a:rPr lang="fr-FR" sz="2000" dirty="0" smtClean="0">
                <a:solidFill>
                  <a:srgbClr val="000000"/>
                </a:solidFill>
              </a:rPr>
              <a:t>salariées </a:t>
            </a:r>
            <a:r>
              <a:rPr lang="fr-FR" sz="2000" dirty="0">
                <a:solidFill>
                  <a:srgbClr val="000000"/>
                </a:solidFill>
              </a:rPr>
              <a:t>ayant </a:t>
            </a:r>
            <a:r>
              <a:rPr lang="fr-FR" sz="2000" dirty="0" smtClean="0">
                <a:solidFill>
                  <a:srgbClr val="000000"/>
                </a:solidFill>
              </a:rPr>
              <a:t>bénéficié d’une augmentation </a:t>
            </a:r>
            <a:r>
              <a:rPr lang="fr-FR" sz="2000" dirty="0">
                <a:solidFill>
                  <a:srgbClr val="000000"/>
                </a:solidFill>
              </a:rPr>
              <a:t>dans l’année suivant leur retour de congé de </a:t>
            </a:r>
            <a:r>
              <a:rPr lang="fr-FR" sz="2000" dirty="0" smtClean="0">
                <a:solidFill>
                  <a:srgbClr val="000000"/>
                </a:solidFill>
              </a:rPr>
              <a:t>maternité</a:t>
            </a:r>
            <a:r>
              <a:rPr lang="fr-FR" sz="2400" dirty="0" smtClean="0">
                <a:solidFill>
                  <a:srgbClr val="000000"/>
                </a:solidFill>
              </a:rPr>
              <a:t> : </a:t>
            </a:r>
            <a:r>
              <a:rPr lang="fr-FR" sz="1800" dirty="0" smtClean="0">
                <a:solidFill>
                  <a:schemeClr val="accent6">
                    <a:lumMod val="75000"/>
                  </a:schemeClr>
                </a:solidFill>
              </a:rPr>
              <a:t>0 </a:t>
            </a:r>
            <a:r>
              <a:rPr lang="fr-FR" sz="1800" dirty="0">
                <a:solidFill>
                  <a:schemeClr val="accent6">
                    <a:lumMod val="75000"/>
                  </a:schemeClr>
                </a:solidFill>
              </a:rPr>
              <a:t>à </a:t>
            </a:r>
            <a:r>
              <a:rPr lang="fr-FR" sz="1800" dirty="0" smtClean="0">
                <a:solidFill>
                  <a:schemeClr val="accent6">
                    <a:lumMod val="75000"/>
                  </a:schemeClr>
                </a:solidFill>
              </a:rPr>
              <a:t>15 pts</a:t>
            </a:r>
            <a:endParaRPr lang="fr-FR" sz="1800" dirty="0">
              <a:solidFill>
                <a:schemeClr val="accent6">
                  <a:lumMod val="75000"/>
                </a:schemeClr>
              </a:solidFill>
            </a:endParaRPr>
          </a:p>
        </p:txBody>
      </p:sp>
      <p:sp>
        <p:nvSpPr>
          <p:cNvPr id="4" name="Espace réservé du numéro de diapositive 3"/>
          <p:cNvSpPr>
            <a:spLocks noGrp="1"/>
          </p:cNvSpPr>
          <p:nvPr>
            <p:ph type="sldNum" sz="quarter" idx="12"/>
          </p:nvPr>
        </p:nvSpPr>
        <p:spPr/>
        <p:txBody>
          <a:bodyPr/>
          <a:lstStyle/>
          <a:p>
            <a:fld id="{AE46C52B-C24F-40ED-AA80-5B93184E48D9}" type="slidenum">
              <a:rPr lang="fr-FR" smtClean="0"/>
              <a:pPr/>
              <a:t>9</a:t>
            </a:fld>
            <a:endParaRPr lang="fr-FR" dirty="0"/>
          </a:p>
        </p:txBody>
      </p:sp>
      <p:sp>
        <p:nvSpPr>
          <p:cNvPr id="3" name="Rectangle 2"/>
          <p:cNvSpPr/>
          <p:nvPr/>
        </p:nvSpPr>
        <p:spPr>
          <a:xfrm>
            <a:off x="430631" y="1851670"/>
            <a:ext cx="8280920" cy="2554545"/>
          </a:xfrm>
          <a:prstGeom prst="rect">
            <a:avLst/>
          </a:prstGeom>
        </p:spPr>
        <p:txBody>
          <a:bodyPr wrap="square" numCol="3" spcCol="180000">
            <a:spAutoFit/>
          </a:bodyPr>
          <a:lstStyle/>
          <a:p>
            <a:pPr marL="171450" indent="-171450">
              <a:buFont typeface="Arial" panose="020B0604020202020204" pitchFamily="34" charset="0"/>
              <a:buChar char="•"/>
            </a:pPr>
            <a:r>
              <a:rPr lang="fr-FR" sz="1400" b="1" u="sng" dirty="0">
                <a:solidFill>
                  <a:srgbClr val="FF0000"/>
                </a:solidFill>
              </a:rPr>
              <a:t>Rappel article L. 1225-26 : </a:t>
            </a:r>
            <a:r>
              <a:rPr lang="fr-FR" sz="1400" b="1" dirty="0">
                <a:solidFill>
                  <a:srgbClr val="FF0000"/>
                </a:solidFill>
              </a:rPr>
              <a:t>En l'absence d'accord collectif de branche ou d'entreprise plus favorable, une salariée de retour de congés maternité bénéfice des augmentations générales et de la moyenne des augmentations individuelles perçues par les salariés relevant de la même catégorie professionnelle durant la </a:t>
            </a:r>
            <a:r>
              <a:rPr lang="fr-FR" sz="1400" b="1" dirty="0" smtClean="0">
                <a:solidFill>
                  <a:srgbClr val="FF0000"/>
                </a:solidFill>
              </a:rPr>
              <a:t>durée</a:t>
            </a:r>
          </a:p>
          <a:p>
            <a:r>
              <a:rPr lang="fr-FR" sz="1400" b="1" dirty="0" smtClean="0">
                <a:solidFill>
                  <a:srgbClr val="FF0000"/>
                </a:solidFill>
              </a:rPr>
              <a:t> </a:t>
            </a:r>
            <a:r>
              <a:rPr lang="fr-FR" sz="1400" b="1" dirty="0">
                <a:solidFill>
                  <a:srgbClr val="FF0000"/>
                </a:solidFill>
              </a:rPr>
              <a:t>du </a:t>
            </a:r>
            <a:r>
              <a:rPr lang="fr-FR" sz="1400" b="1" dirty="0" smtClean="0">
                <a:solidFill>
                  <a:srgbClr val="FF0000"/>
                </a:solidFill>
              </a:rPr>
              <a:t>dit congé. </a:t>
            </a:r>
          </a:p>
          <a:p>
            <a:pPr marL="171450" indent="-171450">
              <a:buFont typeface="Arial" panose="020B0604020202020204" pitchFamily="34" charset="0"/>
              <a:buChar char="•"/>
            </a:pPr>
            <a:endParaRPr lang="fr-FR" sz="1600" b="1" dirty="0" smtClean="0">
              <a:solidFill>
                <a:srgbClr val="FF0000"/>
              </a:solidFill>
            </a:endParaRPr>
          </a:p>
          <a:p>
            <a:pPr marL="171450" indent="-171450">
              <a:buFont typeface="Arial" panose="020B0604020202020204" pitchFamily="34" charset="0"/>
              <a:buChar char="•"/>
            </a:pPr>
            <a:endParaRPr lang="fr-FR" sz="1600" b="1" dirty="0" smtClean="0">
              <a:solidFill>
                <a:srgbClr val="FF0000"/>
              </a:solidFill>
            </a:endParaRPr>
          </a:p>
        </p:txBody>
      </p:sp>
      <p:sp>
        <p:nvSpPr>
          <p:cNvPr id="5" name="Rectangle 4"/>
          <p:cNvSpPr/>
          <p:nvPr/>
        </p:nvSpPr>
        <p:spPr>
          <a:xfrm>
            <a:off x="3779912" y="2451833"/>
            <a:ext cx="4572000" cy="1569660"/>
          </a:xfrm>
          <a:prstGeom prst="rect">
            <a:avLst/>
          </a:prstGeom>
        </p:spPr>
        <p:txBody>
          <a:bodyPr>
            <a:spAutoFit/>
          </a:bodyPr>
          <a:lstStyle/>
          <a:p>
            <a:pPr marL="171450" lvl="0" indent="-171450">
              <a:buFont typeface="Arial" panose="020B0604020202020204" pitchFamily="34" charset="0"/>
              <a:buChar char="•"/>
            </a:pPr>
            <a:r>
              <a:rPr lang="fr-FR" sz="1400" b="1" dirty="0">
                <a:solidFill>
                  <a:prstClr val="black"/>
                </a:solidFill>
              </a:rPr>
              <a:t>L'indicateur correspond au ratio entre le nombre de </a:t>
            </a:r>
            <a:r>
              <a:rPr lang="fr-FR" sz="1400" b="1" dirty="0" smtClean="0">
                <a:solidFill>
                  <a:prstClr val="black"/>
                </a:solidFill>
              </a:rPr>
              <a:t>femmes et le nombre d’hommes ayant reçu une augmentation </a:t>
            </a:r>
            <a:r>
              <a:rPr lang="fr-FR" sz="1400" b="1" smtClean="0">
                <a:solidFill>
                  <a:prstClr val="black"/>
                </a:solidFill>
              </a:rPr>
              <a:t>parés être revenues </a:t>
            </a:r>
            <a:r>
              <a:rPr lang="fr-FR" sz="1400" b="1" dirty="0">
                <a:solidFill>
                  <a:prstClr val="black"/>
                </a:solidFill>
              </a:rPr>
              <a:t>de congé maternité </a:t>
            </a:r>
          </a:p>
          <a:p>
            <a:pPr lvl="0"/>
            <a:endParaRPr lang="fr-FR" sz="1400" b="1" dirty="0">
              <a:solidFill>
                <a:prstClr val="black"/>
              </a:solidFill>
            </a:endParaRPr>
          </a:p>
          <a:p>
            <a:pPr marL="171450" lvl="0" indent="-171450">
              <a:buFont typeface="Arial" panose="020B0604020202020204" pitchFamily="34" charset="0"/>
              <a:buChar char="•"/>
            </a:pPr>
            <a:r>
              <a:rPr lang="fr-FR" sz="1400" b="1" dirty="0">
                <a:solidFill>
                  <a:schemeClr val="accent6">
                    <a:lumMod val="75000"/>
                  </a:schemeClr>
                </a:solidFill>
              </a:rPr>
              <a:t>Si ce ratio ne vaut pas 100%, alors le résultat à l'indicateur est de 0/15.</a:t>
            </a:r>
          </a:p>
          <a:p>
            <a:pPr marL="171450" lvl="0" indent="-171450">
              <a:buFont typeface="Arial" panose="020B0604020202020204" pitchFamily="34" charset="0"/>
              <a:buChar char="•"/>
            </a:pPr>
            <a:endParaRPr lang="fr-FR" sz="1200" b="1" dirty="0">
              <a:solidFill>
                <a:srgbClr val="FF0000"/>
              </a:solidFill>
            </a:endParaRPr>
          </a:p>
        </p:txBody>
      </p:sp>
    </p:spTree>
    <p:extLst>
      <p:ext uri="{BB962C8B-B14F-4D97-AF65-F5344CB8AC3E}">
        <p14:creationId xmlns:p14="http://schemas.microsoft.com/office/powerpoint/2010/main" val="2103382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714DEA15803946A1B1F2068FD269CF" ma:contentTypeVersion="1" ma:contentTypeDescription="Crée un document." ma:contentTypeScope="" ma:versionID="519a8fb0d2b9704683d575355f8d635f">
  <xsd:schema xmlns:xsd="http://www.w3.org/2001/XMLSchema" xmlns:xs="http://www.w3.org/2001/XMLSchema" xmlns:p="http://schemas.microsoft.com/office/2006/metadata/properties" xmlns:ns1="http://schemas.microsoft.com/sharepoint/v3" xmlns:ns2="7b4e5cf4-0fc5-48ee-950b-8270790171f4" xmlns:ns3="eff51c21-fd75-46ec-8bbb-79498c98994a" targetNamespace="http://schemas.microsoft.com/office/2006/metadata/properties" ma:root="true" ma:fieldsID="91eb9620a12ac67a6a9f338fc598222d" ns1:_="" ns2:_="" ns3:_="">
    <xsd:import namespace="http://schemas.microsoft.com/sharepoint/v3"/>
    <xsd:import namespace="7b4e5cf4-0fc5-48ee-950b-8270790171f4"/>
    <xsd:import namespace="eff51c21-fd75-46ec-8bbb-79498c98994a"/>
    <xsd:element name="properties">
      <xsd:complexType>
        <xsd:sequence>
          <xsd:element name="documentManagement">
            <xsd:complexType>
              <xsd:all>
                <xsd:element ref="ns2:_dlc_DocId" minOccurs="0"/>
                <xsd:element ref="ns2:_dlc_DocIdUrl" minOccurs="0"/>
                <xsd:element ref="ns2:_dlc_DocIdPersistId" minOccurs="0"/>
                <xsd:element ref="ns3:PACo_NiveauDeConfidentialiteTaxHTField0" minOccurs="0"/>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5"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16"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b4e5cf4-0fc5-48ee-950b-8270790171f4"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element name="TaxCatchAll" ma:index="12" nillable="true" ma:displayName="Colonne Attraper tout de Taxonomie" ma:description="" ma:hidden="true" ma:list="{d832e24f-c8ee-45ec-b83f-6d52fe3e122c}" ma:internalName="TaxCatchAll" ma:showField="CatchAllData" ma:web="7b4e5cf4-0fc5-48ee-950b-8270790171f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Colonne Attraper tout de Taxonomie1" ma:description="" ma:hidden="true" ma:list="{d832e24f-c8ee-45ec-b83f-6d52fe3e122c}" ma:internalName="TaxCatchAllLabel" ma:readOnly="true" ma:showField="CatchAllDataLabel" ma:web="7b4e5cf4-0fc5-48ee-950b-8270790171f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ff51c21-fd75-46ec-8bbb-79498c98994a" elementFormDefault="qualified">
    <xsd:import namespace="http://schemas.microsoft.com/office/2006/documentManagement/types"/>
    <xsd:import namespace="http://schemas.microsoft.com/office/infopath/2007/PartnerControls"/>
    <xsd:element name="PACo_NiveauDeConfidentialiteTaxHTField0" ma:index="11" ma:taxonomy="true" ma:internalName="PACo_NiveauDeConfidentialiteTaxHTField0" ma:taxonomyFieldName="PACo_NiveauDeConfidentialite" ma:displayName="Niveau de confidentialité" ma:default="1;#Public|43a73bf0-6fa9-439e-9f01-0c858cc75030" ma:fieldId="{55294203-1914-45cc-91d1-0bc660f83c6c}" ma:sspId="624bd1e1-bb4f-4cf0-a57e-44630b9c7bb2" ma:termSetId="47fe2dba-03aa-4e20-9197-2cab34707c07"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ACo_NiveauDeConfidentialiteTaxHTField0 xmlns="eff51c21-fd75-46ec-8bbb-79498c98994a">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43a73bf0-6fa9-439e-9f01-0c858cc75030</TermId>
        </TermInfo>
      </Terms>
    </PACo_NiveauDeConfidentialiteTaxHTField0>
    <PublishingStartDate xmlns="http://schemas.microsoft.com/sharepoint/v3" xsi:nil="true"/>
    <PublishingExpirationDate xmlns="http://schemas.microsoft.com/sharepoint/v3" xsi:nil="true"/>
    <_dlc_DocId xmlns="7b4e5cf4-0fc5-48ee-950b-8270790171f4">CXYRD2YVEM74-4863-11</_dlc_DocId>
    <TaxCatchAll xmlns="7b4e5cf4-0fc5-48ee-950b-8270790171f4">
      <Value>1</Value>
    </TaxCatchAll>
    <_dlc_DocIdUrl xmlns="7b4e5cf4-0fc5-48ee-950b-8270790171f4">
      <Url>https://paco.intranet.social.gouv.fr/travail/dgt/vie_pratique/Chartes_Modeles/_layouts/15/DocIdRedir.aspx?ID=CXYRD2YVEM74-4863-11</Url>
      <Description>CXYRD2YVEM74-4863-11</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
    <Synchronization>Synchronous</Synchronization>
    <Type>1</Type>
    <SequenceNumber>10000</SequenceNumber>
    <Url/>
    <Assembly>Microsoft.SharePoint.Taxonomy, Version=14.0.0.0, Culture=neutral, PublicKeyToken=71e9bce111e9429c</Assembly>
    <Class>Microsoft.SharePoint.Taxonomy.TaxonomyItemEventReceiver</Class>
    <Data/>
    <Filter/>
  </Receiver>
  <Receiver>
    <Name/>
    <Synchronization>Synchronous</Synchronization>
    <Type>2</Type>
    <SequenceNumber>10000</SequenceNumber>
    <Url/>
    <Assembly>Microsoft.SharePoint.Taxonomy, Version=14.0.0.0, Culture=neutral, PublicKeyToken=71e9bce111e9429c</Assembly>
    <Class>Microsoft.SharePoint.Taxonomy.TaxonomyItemEventReceiver</Class>
    <Data/>
    <Filter/>
  </Receiver>
</spe:Receivers>
</file>

<file path=customXml/itemProps1.xml><?xml version="1.0" encoding="utf-8"?>
<ds:datastoreItem xmlns:ds="http://schemas.openxmlformats.org/officeDocument/2006/customXml" ds:itemID="{F5FB50DD-1BAA-43E3-993B-D5C3CDFE5F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b4e5cf4-0fc5-48ee-950b-8270790171f4"/>
    <ds:schemaRef ds:uri="eff51c21-fd75-46ec-8bbb-79498c989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8A8960-A41E-4929-8E22-4A8E4EED8CC5}">
  <ds:schemaRefs>
    <ds:schemaRef ds:uri="http://schemas.microsoft.com/sharepoint/v3"/>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eff51c21-fd75-46ec-8bbb-79498c98994a"/>
    <ds:schemaRef ds:uri="http://schemas.microsoft.com/office/2006/metadata/properties"/>
    <ds:schemaRef ds:uri="http://purl.org/dc/elements/1.1/"/>
    <ds:schemaRef ds:uri="7b4e5cf4-0fc5-48ee-950b-8270790171f4"/>
    <ds:schemaRef ds:uri="http://www.w3.org/XML/1998/namespace"/>
    <ds:schemaRef ds:uri="http://purl.org/dc/dcmitype/"/>
  </ds:schemaRefs>
</ds:datastoreItem>
</file>

<file path=customXml/itemProps3.xml><?xml version="1.0" encoding="utf-8"?>
<ds:datastoreItem xmlns:ds="http://schemas.openxmlformats.org/officeDocument/2006/customXml" ds:itemID="{EB6CE7B8-F4C7-4D41-B88C-30CAE19A59E7}">
  <ds:schemaRefs>
    <ds:schemaRef ds:uri="http://schemas.microsoft.com/sharepoint/v3/contenttype/forms"/>
  </ds:schemaRefs>
</ds:datastoreItem>
</file>

<file path=customXml/itemProps4.xml><?xml version="1.0" encoding="utf-8"?>
<ds:datastoreItem xmlns:ds="http://schemas.openxmlformats.org/officeDocument/2006/customXml" ds:itemID="{F0F20CA0-1ADA-47B5-A1C2-5BED94F64CE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2051</TotalTime>
  <Words>1686</Words>
  <Application>Microsoft Office PowerPoint</Application>
  <PresentationFormat>Affichage à l'écran (16:9)</PresentationFormat>
  <Paragraphs>171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L’Index de l’égalité professionnelle  dans les entreprises de  50 à 249 salariés</vt:lpstr>
      <vt:lpstr>L’égalité professionnelle: ses différents aspects : une action prioritaire du gouvernement, une question de justice sociale  et de performance des entreprises .  </vt:lpstr>
      <vt:lpstr>la lutte contre les discriminations </vt:lpstr>
      <vt:lpstr>l’index « égalité professionnelle » ? (D’une obligation de moyen vers un obligation de résultat)</vt:lpstr>
      <vt:lpstr>4 indicateurs      Obligation au 1er mars 2020 pour les entreprises de 50 à 249 salariés </vt:lpstr>
      <vt:lpstr>1) L’ écart de rémunération moyen entre  les femmes et les hommes : 0 à 40 points   </vt:lpstr>
      <vt:lpstr>1) L’ écart de rémunération moyen entre  les femmes et les hommes</vt:lpstr>
      <vt:lpstr>2) L’écart de taux d’augmentations individuelles entre les femmes et les hommes : 0 à 35 points </vt:lpstr>
      <vt:lpstr>3) Pourcentage de salariées ayant bénéficié d’une augmentation dans l’année suivant leur retour de congé de maternité : 0 à 15 pts</vt:lpstr>
      <vt:lpstr>4° Parité parmi les dix salariés ayant perçu les plus hautes rémunérations : 0 à 10 points</vt:lpstr>
      <vt:lpstr>Index et indicateurs non calculables</vt:lpstr>
      <vt:lpstr>Les mesures de publicité et de correction</vt:lpstr>
      <vt:lpstr>L’obligation de publication et de transmission</vt:lpstr>
      <vt:lpstr>Le niveau de résultat minimal et les mesures de correction</vt:lpstr>
      <vt:lpstr>Les sanctions encourues</vt:lpstr>
      <vt:lpstr>L’accompagnement proposé par le ministère du travail et la Dieccte </vt:lpstr>
      <vt:lpstr>Calculateur – simulateur :  index-egapro.travail-emploi.gouv.fr</vt:lpstr>
      <vt:lpstr>FAQ sur travail-emploi.gouv.fr</vt:lpstr>
      <vt:lpstr>L’accompagnement des entreprises : plusieurs dispositifs complémentaires, qui s’articulent</vt:lpstr>
      <vt:lpstr>Présentation PowerPoint</vt:lpstr>
      <vt:lpstr>Présentation PowerPoint</vt:lpstr>
    </vt:vector>
  </TitlesOfParts>
  <Company>Ministères Chargés des Affaires Sociales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pierre.maurel</dc:creator>
  <cp:lastModifiedBy>LOISEAU Emmanuel (DR973)</cp:lastModifiedBy>
  <cp:revision>177</cp:revision>
  <cp:lastPrinted>2019-10-03T07:44:39Z</cp:lastPrinted>
  <dcterms:created xsi:type="dcterms:W3CDTF">2018-02-15T12:44:12Z</dcterms:created>
  <dcterms:modified xsi:type="dcterms:W3CDTF">2019-11-26T18:41:32Z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ACo_NiveauDeConfidentialite">
    <vt:lpwstr>1;#Public|43a73bf0-6fa9-439e-9f01-0c858cc75030</vt:lpwstr>
  </property>
  <property fmtid="{D5CDD505-2E9C-101B-9397-08002B2CF9AE}" pid="3" name="ContentTypeId">
    <vt:lpwstr>0x010100FE714DEA15803946A1B1F2068FD269CF</vt:lpwstr>
  </property>
  <property fmtid="{D5CDD505-2E9C-101B-9397-08002B2CF9AE}" pid="4" name="_dlc_DocIdItemGuid">
    <vt:lpwstr>0ca1eae9-d0b4-40eb-aa3b-b9b5fba08945</vt:lpwstr>
  </property>
</Properties>
</file>